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5"/>
  </p:notesMasterIdLst>
  <p:sldIdLst>
    <p:sldId id="256" r:id="rId2"/>
    <p:sldId id="263" r:id="rId3"/>
    <p:sldId id="303" r:id="rId4"/>
    <p:sldId id="260" r:id="rId5"/>
    <p:sldId id="261" r:id="rId6"/>
    <p:sldId id="266" r:id="rId7"/>
    <p:sldId id="264" r:id="rId8"/>
    <p:sldId id="267" r:id="rId9"/>
    <p:sldId id="268" r:id="rId10"/>
    <p:sldId id="274" r:id="rId11"/>
    <p:sldId id="272" r:id="rId12"/>
    <p:sldId id="269" r:id="rId13"/>
    <p:sldId id="270" r:id="rId14"/>
    <p:sldId id="271" r:id="rId15"/>
    <p:sldId id="275" r:id="rId16"/>
    <p:sldId id="276" r:id="rId17"/>
    <p:sldId id="278" r:id="rId18"/>
    <p:sldId id="279" r:id="rId19"/>
    <p:sldId id="281" r:id="rId20"/>
    <p:sldId id="280" r:id="rId21"/>
    <p:sldId id="282" r:id="rId22"/>
    <p:sldId id="293" r:id="rId23"/>
    <p:sldId id="292" r:id="rId24"/>
    <p:sldId id="294" r:id="rId25"/>
    <p:sldId id="295" r:id="rId26"/>
    <p:sldId id="296" r:id="rId27"/>
    <p:sldId id="297" r:id="rId28"/>
    <p:sldId id="304" r:id="rId29"/>
    <p:sldId id="283" r:id="rId30"/>
    <p:sldId id="284" r:id="rId31"/>
    <p:sldId id="285" r:id="rId32"/>
    <p:sldId id="273" r:id="rId33"/>
    <p:sldId id="286" r:id="rId34"/>
    <p:sldId id="287" r:id="rId35"/>
    <p:sldId id="288" r:id="rId36"/>
    <p:sldId id="289" r:id="rId37"/>
    <p:sldId id="291" r:id="rId38"/>
    <p:sldId id="290" r:id="rId39"/>
    <p:sldId id="298" r:id="rId40"/>
    <p:sldId id="300" r:id="rId41"/>
    <p:sldId id="301" r:id="rId42"/>
    <p:sldId id="302" r:id="rId43"/>
    <p:sldId id="299" r:id="rId4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1523" autoAdjust="0"/>
  </p:normalViewPr>
  <p:slideViewPr>
    <p:cSldViewPr>
      <p:cViewPr varScale="1">
        <p:scale>
          <a:sx n="95" d="100"/>
          <a:sy n="95" d="100"/>
        </p:scale>
        <p:origin x="-360"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ubstituent ante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o-RO"/>
          </a:p>
        </p:txBody>
      </p:sp>
      <p:sp>
        <p:nvSpPr>
          <p:cNvPr id="3" name="Substituent dată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B13E15B-3114-4E0E-B54E-30EF67CD9CEB}" type="datetimeFigureOut">
              <a:rPr lang="ro-RO" smtClean="0"/>
              <a:pPr/>
              <a:t>12.03.2012</a:t>
            </a:fld>
            <a:endParaRPr lang="ro-RO"/>
          </a:p>
        </p:txBody>
      </p:sp>
      <p:sp>
        <p:nvSpPr>
          <p:cNvPr id="4" name="Substituent imagine diapozitiv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o-RO"/>
          </a:p>
        </p:txBody>
      </p:sp>
      <p:sp>
        <p:nvSpPr>
          <p:cNvPr id="5" name="Substituent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ro-RO"/>
          </a:p>
        </p:txBody>
      </p:sp>
      <p:sp>
        <p:nvSpPr>
          <p:cNvPr id="6" name="Substituent subsol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o-RO"/>
          </a:p>
        </p:txBody>
      </p:sp>
      <p:sp>
        <p:nvSpPr>
          <p:cNvPr id="7" name="Substituent număr diapozitiv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9B33681-848D-4DD4-9053-275A44D8F8DE}" type="slidenum">
              <a:rPr lang="ro-RO" smtClean="0"/>
              <a:pPr/>
              <a:t>‹#›</a:t>
            </a:fld>
            <a:endParaRPr lang="ro-RO"/>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imagine diapozitiv 1"/>
          <p:cNvSpPr>
            <a:spLocks noGrp="1" noRot="1" noChangeAspect="1"/>
          </p:cNvSpPr>
          <p:nvPr>
            <p:ph type="sldImg"/>
          </p:nvPr>
        </p:nvSpPr>
        <p:spPr/>
      </p:sp>
      <p:sp>
        <p:nvSpPr>
          <p:cNvPr id="3" name="Substituent note 2"/>
          <p:cNvSpPr>
            <a:spLocks noGrp="1"/>
          </p:cNvSpPr>
          <p:nvPr>
            <p:ph type="body" idx="1"/>
          </p:nvPr>
        </p:nvSpPr>
        <p:spPr/>
        <p:txBody>
          <a:bodyPr>
            <a:normAutofit/>
          </a:bodyPr>
          <a:lstStyle/>
          <a:p>
            <a:r>
              <a:rPr lang="en-US" dirty="0" smtClean="0"/>
              <a:t>Am </a:t>
            </a:r>
            <a:r>
              <a:rPr lang="en-US" dirty="0" err="1" smtClean="0"/>
              <a:t>acest</a:t>
            </a:r>
            <a:r>
              <a:rPr lang="en-US" dirty="0" smtClean="0"/>
              <a:t> </a:t>
            </a:r>
            <a:r>
              <a:rPr lang="en-US" dirty="0" err="1" smtClean="0"/>
              <a:t>exercitiu</a:t>
            </a:r>
            <a:r>
              <a:rPr lang="en-US" dirty="0" smtClean="0"/>
              <a:t> </a:t>
            </a:r>
            <a:r>
              <a:rPr lang="en-US" dirty="0" err="1" smtClean="0"/>
              <a:t>folosit</a:t>
            </a:r>
            <a:r>
              <a:rPr lang="en-US" dirty="0" smtClean="0"/>
              <a:t> ca </a:t>
            </a:r>
            <a:r>
              <a:rPr lang="en-US" dirty="0" err="1" smtClean="0"/>
              <a:t>punct</a:t>
            </a:r>
            <a:r>
              <a:rPr lang="en-US" dirty="0" smtClean="0"/>
              <a:t> de </a:t>
            </a:r>
            <a:r>
              <a:rPr lang="en-US" dirty="0" err="1" smtClean="0"/>
              <a:t>pornire</a:t>
            </a:r>
            <a:r>
              <a:rPr lang="en-US" dirty="0" smtClean="0"/>
              <a:t> a </a:t>
            </a:r>
            <a:r>
              <a:rPr lang="en-US" dirty="0" err="1" smtClean="0"/>
              <a:t>temei</a:t>
            </a:r>
            <a:r>
              <a:rPr lang="en-US" dirty="0" smtClean="0"/>
              <a:t> </a:t>
            </a:r>
            <a:r>
              <a:rPr lang="en-US" dirty="0" err="1" smtClean="0"/>
              <a:t>deoarece</a:t>
            </a:r>
            <a:r>
              <a:rPr lang="en-US" dirty="0" smtClean="0"/>
              <a:t> </a:t>
            </a:r>
            <a:r>
              <a:rPr lang="en-US" dirty="0" err="1" smtClean="0"/>
              <a:t>pentru</a:t>
            </a:r>
            <a:r>
              <a:rPr lang="en-US" dirty="0" smtClean="0"/>
              <a:t> a </a:t>
            </a:r>
            <a:r>
              <a:rPr lang="en-US" dirty="0" err="1" smtClean="0"/>
              <a:t>putea</a:t>
            </a:r>
            <a:r>
              <a:rPr lang="en-US" dirty="0" smtClean="0"/>
              <a:t> </a:t>
            </a:r>
            <a:r>
              <a:rPr lang="en-US" dirty="0" err="1" smtClean="0"/>
              <a:t>studia</a:t>
            </a:r>
            <a:r>
              <a:rPr lang="en-US" dirty="0" smtClean="0"/>
              <a:t> </a:t>
            </a:r>
            <a:r>
              <a:rPr lang="en-US" dirty="0" err="1" smtClean="0"/>
              <a:t>problema</a:t>
            </a:r>
            <a:r>
              <a:rPr lang="en-US" dirty="0" smtClean="0"/>
              <a:t> </a:t>
            </a:r>
            <a:r>
              <a:rPr lang="en-US" dirty="0" err="1" smtClean="0"/>
              <a:t>constructivismului</a:t>
            </a:r>
            <a:r>
              <a:rPr lang="en-US" dirty="0" smtClean="0"/>
              <a:t> in </a:t>
            </a:r>
            <a:r>
              <a:rPr lang="en-US" dirty="0" err="1" smtClean="0"/>
              <a:t>profunzime</a:t>
            </a:r>
            <a:r>
              <a:rPr lang="en-US" dirty="0" smtClean="0"/>
              <a:t> </a:t>
            </a:r>
            <a:r>
              <a:rPr lang="en-US" dirty="0" err="1" smtClean="0"/>
              <a:t>trebuie</a:t>
            </a:r>
            <a:r>
              <a:rPr lang="en-US" dirty="0" smtClean="0"/>
              <a:t> </a:t>
            </a:r>
            <a:r>
              <a:rPr lang="en-US" dirty="0" err="1" smtClean="0"/>
              <a:t>sa</a:t>
            </a:r>
            <a:r>
              <a:rPr lang="en-US" dirty="0" smtClean="0"/>
              <a:t> ne </a:t>
            </a:r>
            <a:r>
              <a:rPr lang="en-US" dirty="0" err="1" smtClean="0"/>
              <a:t>detasam</a:t>
            </a:r>
            <a:r>
              <a:rPr lang="en-US" dirty="0" smtClean="0"/>
              <a:t> de </a:t>
            </a:r>
            <a:r>
              <a:rPr lang="en-US" dirty="0" err="1" smtClean="0"/>
              <a:t>ceea</a:t>
            </a:r>
            <a:r>
              <a:rPr lang="en-US" dirty="0" smtClean="0"/>
              <a:t> </a:t>
            </a:r>
            <a:r>
              <a:rPr lang="en-US" dirty="0" err="1" smtClean="0"/>
              <a:t>ce</a:t>
            </a:r>
            <a:r>
              <a:rPr lang="en-US" dirty="0" smtClean="0"/>
              <a:t> </a:t>
            </a:r>
            <a:r>
              <a:rPr lang="en-US" dirty="0" err="1" smtClean="0"/>
              <a:t>facem</a:t>
            </a:r>
            <a:r>
              <a:rPr lang="en-US" baseline="0" dirty="0" smtClean="0"/>
              <a:t> in mod normal.</a:t>
            </a:r>
          </a:p>
        </p:txBody>
      </p:sp>
      <p:sp>
        <p:nvSpPr>
          <p:cNvPr id="4" name="Substituent număr diapozitiv 3"/>
          <p:cNvSpPr>
            <a:spLocks noGrp="1"/>
          </p:cNvSpPr>
          <p:nvPr>
            <p:ph type="sldNum" sz="quarter" idx="10"/>
          </p:nvPr>
        </p:nvSpPr>
        <p:spPr/>
        <p:txBody>
          <a:bodyPr/>
          <a:lstStyle/>
          <a:p>
            <a:fld id="{29B33681-848D-4DD4-9053-275A44D8F8DE}" type="slidenum">
              <a:rPr lang="ro-RO" smtClean="0"/>
              <a:pPr/>
              <a:t>2</a:t>
            </a:fld>
            <a:endParaRPr lang="ro-RO"/>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imagine diapozitiv 1"/>
          <p:cNvSpPr>
            <a:spLocks noGrp="1" noRot="1" noChangeAspect="1"/>
          </p:cNvSpPr>
          <p:nvPr>
            <p:ph type="sldImg"/>
          </p:nvPr>
        </p:nvSpPr>
        <p:spPr/>
      </p:sp>
      <p:sp>
        <p:nvSpPr>
          <p:cNvPr id="3" name="Substituent note 2"/>
          <p:cNvSpPr>
            <a:spLocks noGrp="1"/>
          </p:cNvSpPr>
          <p:nvPr>
            <p:ph type="body" idx="1"/>
          </p:nvPr>
        </p:nvSpPr>
        <p:spPr/>
        <p:txBody>
          <a:bodyPr>
            <a:normAutofit/>
          </a:bodyPr>
          <a:lstStyle/>
          <a:p>
            <a:endParaRPr lang="en-US" baseline="0" dirty="0" smtClean="0"/>
          </a:p>
        </p:txBody>
      </p:sp>
      <p:sp>
        <p:nvSpPr>
          <p:cNvPr id="4" name="Substituent număr diapozitiv 3"/>
          <p:cNvSpPr>
            <a:spLocks noGrp="1"/>
          </p:cNvSpPr>
          <p:nvPr>
            <p:ph type="sldNum" sz="quarter" idx="10"/>
          </p:nvPr>
        </p:nvSpPr>
        <p:spPr/>
        <p:txBody>
          <a:bodyPr/>
          <a:lstStyle/>
          <a:p>
            <a:fld id="{29B33681-848D-4DD4-9053-275A44D8F8DE}" type="slidenum">
              <a:rPr lang="ro-RO" smtClean="0"/>
              <a:pPr/>
              <a:t>3</a:t>
            </a:fld>
            <a:endParaRPr lang="ro-RO"/>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imagine diapozitiv 1"/>
          <p:cNvSpPr>
            <a:spLocks noGrp="1" noRot="1" noChangeAspect="1"/>
          </p:cNvSpPr>
          <p:nvPr>
            <p:ph type="sldImg"/>
          </p:nvPr>
        </p:nvSpPr>
        <p:spPr/>
      </p:sp>
      <p:sp>
        <p:nvSpPr>
          <p:cNvPr id="3" name="Substituent note 2"/>
          <p:cNvSpPr>
            <a:spLocks noGrp="1"/>
          </p:cNvSpPr>
          <p:nvPr>
            <p:ph type="body" idx="1"/>
          </p:nvPr>
        </p:nvSpPr>
        <p:spPr/>
        <p:txBody>
          <a:bodyPr>
            <a:normAutofit/>
          </a:bodyPr>
          <a:lstStyle/>
          <a:p>
            <a:endParaRPr lang="ro-RO" dirty="0"/>
          </a:p>
        </p:txBody>
      </p:sp>
      <p:sp>
        <p:nvSpPr>
          <p:cNvPr id="4" name="Substituent număr diapozitiv 3"/>
          <p:cNvSpPr>
            <a:spLocks noGrp="1"/>
          </p:cNvSpPr>
          <p:nvPr>
            <p:ph type="sldNum" sz="quarter" idx="10"/>
          </p:nvPr>
        </p:nvSpPr>
        <p:spPr/>
        <p:txBody>
          <a:bodyPr/>
          <a:lstStyle/>
          <a:p>
            <a:fld id="{29B33681-848D-4DD4-9053-275A44D8F8DE}" type="slidenum">
              <a:rPr lang="ro-RO" smtClean="0"/>
              <a:pPr/>
              <a:t>4</a:t>
            </a:fld>
            <a:endParaRPr lang="ro-RO"/>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imagine diapozitiv 1"/>
          <p:cNvSpPr>
            <a:spLocks noGrp="1" noRot="1" noChangeAspect="1"/>
          </p:cNvSpPr>
          <p:nvPr>
            <p:ph type="sldImg"/>
          </p:nvPr>
        </p:nvSpPr>
        <p:spPr/>
      </p:sp>
      <p:sp>
        <p:nvSpPr>
          <p:cNvPr id="3" name="Substituent note 2"/>
          <p:cNvSpPr>
            <a:spLocks noGrp="1"/>
          </p:cNvSpPr>
          <p:nvPr>
            <p:ph type="body" idx="1"/>
          </p:nvPr>
        </p:nvSpPr>
        <p:spPr/>
        <p:txBody>
          <a:bodyPr>
            <a:normAutofit/>
          </a:bodyPr>
          <a:lstStyle/>
          <a:p>
            <a:r>
              <a:rPr lang="ro-RO" dirty="0" smtClean="0"/>
              <a:t>Se poate folosi orice text care </a:t>
            </a:r>
            <a:r>
              <a:rPr lang="ro-RO" dirty="0" err="1" smtClean="0"/>
              <a:t>contine</a:t>
            </a:r>
            <a:r>
              <a:rPr lang="ro-RO" dirty="0" smtClean="0"/>
              <a:t> multe </a:t>
            </a:r>
            <a:r>
              <a:rPr lang="ro-RO" dirty="0" err="1" smtClean="0"/>
              <a:t>informatii</a:t>
            </a:r>
            <a:r>
              <a:rPr lang="ro-RO" dirty="0" smtClean="0"/>
              <a:t>. Am</a:t>
            </a:r>
            <a:r>
              <a:rPr lang="ro-RO" baseline="0" dirty="0" smtClean="0"/>
              <a:t> ales textul care </a:t>
            </a:r>
            <a:r>
              <a:rPr lang="ro-RO" baseline="0" dirty="0" err="1" smtClean="0"/>
              <a:t>contine</a:t>
            </a:r>
            <a:r>
              <a:rPr lang="ro-RO" baseline="0" dirty="0" smtClean="0"/>
              <a:t> multe date numerice din Fisa 1.</a:t>
            </a:r>
            <a:endParaRPr lang="ro-RO" dirty="0"/>
          </a:p>
        </p:txBody>
      </p:sp>
      <p:sp>
        <p:nvSpPr>
          <p:cNvPr id="4" name="Substituent număr diapozitiv 3"/>
          <p:cNvSpPr>
            <a:spLocks noGrp="1"/>
          </p:cNvSpPr>
          <p:nvPr>
            <p:ph type="sldNum" sz="quarter" idx="10"/>
          </p:nvPr>
        </p:nvSpPr>
        <p:spPr/>
        <p:txBody>
          <a:bodyPr/>
          <a:lstStyle/>
          <a:p>
            <a:fld id="{29B33681-848D-4DD4-9053-275A44D8F8DE}" type="slidenum">
              <a:rPr lang="ro-RO" smtClean="0"/>
              <a:pPr/>
              <a:t>10</a:t>
            </a:fld>
            <a:endParaRPr lang="ro-RO"/>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stituent imagine diapozitiv 1"/>
          <p:cNvSpPr>
            <a:spLocks noGrp="1" noRot="1" noChangeAspect="1"/>
          </p:cNvSpPr>
          <p:nvPr>
            <p:ph type="sldImg"/>
          </p:nvPr>
        </p:nvSpPr>
        <p:spPr/>
      </p:sp>
      <p:sp>
        <p:nvSpPr>
          <p:cNvPr id="3" name="Substituent note 2"/>
          <p:cNvSpPr>
            <a:spLocks noGrp="1"/>
          </p:cNvSpPr>
          <p:nvPr>
            <p:ph type="body" idx="1"/>
          </p:nvPr>
        </p:nvSpPr>
        <p:spPr/>
        <p:txBody>
          <a:bodyPr>
            <a:normAutofit/>
          </a:bodyPr>
          <a:lstStyle/>
          <a:p>
            <a:r>
              <a:rPr lang="ro-RO" dirty="0" smtClean="0"/>
              <a:t>Varianta 1: Se pot împărţi în trei grupe şi fiecare grupă caută avantaje</a:t>
            </a:r>
            <a:r>
              <a:rPr lang="ro-RO" baseline="0" dirty="0" smtClean="0"/>
              <a:t> ale unui tip de şcoală şi dezavantaje al altui tip de şcoală.</a:t>
            </a:r>
          </a:p>
          <a:p>
            <a:r>
              <a:rPr lang="ro-RO" dirty="0" smtClean="0"/>
              <a:t>Varianta 2: Se pot împărţi în şase grupe, fiecare grupă va studia avantaje/ dezavantaje al unui tip de şcoală.</a:t>
            </a:r>
            <a:endParaRPr lang="ro-RO" dirty="0"/>
          </a:p>
        </p:txBody>
      </p:sp>
      <p:sp>
        <p:nvSpPr>
          <p:cNvPr id="4" name="Substituent număr diapozitiv 3"/>
          <p:cNvSpPr>
            <a:spLocks noGrp="1"/>
          </p:cNvSpPr>
          <p:nvPr>
            <p:ph type="sldNum" sz="quarter" idx="10"/>
          </p:nvPr>
        </p:nvSpPr>
        <p:spPr/>
        <p:txBody>
          <a:bodyPr/>
          <a:lstStyle/>
          <a:p>
            <a:fld id="{29B33681-848D-4DD4-9053-275A44D8F8DE}" type="slidenum">
              <a:rPr lang="ro-RO" smtClean="0"/>
              <a:pPr/>
              <a:t>39</a:t>
            </a:fld>
            <a:endParaRPr lang="ro-RO"/>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zitiv titlu">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2667000"/>
            <a:ext cx="7772400" cy="1143000"/>
          </a:xfrm>
        </p:spPr>
        <p:txBody>
          <a:bodyPr/>
          <a:lstStyle>
            <a:lvl1pPr>
              <a:defRPr/>
            </a:lvl1pPr>
          </a:lstStyle>
          <a:p>
            <a:r>
              <a:rPr lang="ro-RO" dirty="0" smtClean="0"/>
              <a:t>Faceți clic pentru a edita stilul de titlu Coordonator</a:t>
            </a:r>
            <a:endParaRPr lang="en-US" dirty="0"/>
          </a:p>
        </p:txBody>
      </p:sp>
      <p:sp>
        <p:nvSpPr>
          <p:cNvPr id="2051" name="Rectangle 3"/>
          <p:cNvSpPr>
            <a:spLocks noGrp="1" noChangeArrowheads="1"/>
          </p:cNvSpPr>
          <p:nvPr>
            <p:ph type="subTitle" idx="1"/>
          </p:nvPr>
        </p:nvSpPr>
        <p:spPr>
          <a:xfrm>
            <a:off x="1371600" y="3657600"/>
            <a:ext cx="6400800" cy="1752600"/>
          </a:xfrm>
        </p:spPr>
        <p:txBody>
          <a:bodyPr/>
          <a:lstStyle>
            <a:lvl1pPr marL="0" indent="0" algn="ctr">
              <a:buFontTx/>
              <a:buNone/>
              <a:defRPr/>
            </a:lvl1pPr>
          </a:lstStyle>
          <a:p>
            <a:r>
              <a:rPr lang="ro-RO" smtClean="0"/>
              <a:t>Faceți clic pentru editarea stilului de subtitlu al coordonatorului</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ext vertical și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3"/>
          <p:cNvSpPr>
            <a:spLocks noGrp="1"/>
          </p:cNvSpPr>
          <p:nvPr>
            <p:ph type="dt" sz="half" idx="10"/>
          </p:nvPr>
        </p:nvSpPr>
        <p:spPr/>
        <p:txBody>
          <a:bodyPr/>
          <a:lstStyle>
            <a:lvl1pPr>
              <a:defRPr/>
            </a:lvl1pPr>
          </a:lstStyle>
          <a:p>
            <a:fld id="{866ECA86-BEA8-4CD0-832C-C79BC2901754}" type="datetime8">
              <a:rPr lang="ro-RO" smtClean="0"/>
              <a:t>12.03.2012 12:16</a:t>
            </a:fld>
            <a:endParaRPr lang="en-US"/>
          </a:p>
        </p:txBody>
      </p:sp>
      <p:sp>
        <p:nvSpPr>
          <p:cNvPr id="5" name="Substituent subsol 4"/>
          <p:cNvSpPr>
            <a:spLocks noGrp="1"/>
          </p:cNvSpPr>
          <p:nvPr>
            <p:ph type="ftr" sz="quarter" idx="11"/>
          </p:nvPr>
        </p:nvSpPr>
        <p:spPr/>
        <p:txBody>
          <a:bodyPr/>
          <a:lstStyle>
            <a:lvl1pPr>
              <a:defRPr/>
            </a:lvl1pPr>
          </a:lstStyle>
          <a:p>
            <a:endParaRPr lang="en-US"/>
          </a:p>
        </p:txBody>
      </p:sp>
      <p:sp>
        <p:nvSpPr>
          <p:cNvPr id="6" name="Substituent număr diapozitiv 5"/>
          <p:cNvSpPr>
            <a:spLocks noGrp="1"/>
          </p:cNvSpPr>
          <p:nvPr>
            <p:ph type="sldNum" sz="quarter" idx="12"/>
          </p:nvPr>
        </p:nvSpPr>
        <p:spPr/>
        <p:txBody>
          <a:bodyPr/>
          <a:lstStyle>
            <a:lvl1pPr>
              <a:defRPr/>
            </a:lvl1pPr>
          </a:lstStyle>
          <a:p>
            <a:fld id="{7D5BC5DA-F1D7-4F15-8D07-CE628665C01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lu vertical și text">
    <p:spTree>
      <p:nvGrpSpPr>
        <p:cNvPr id="1" name=""/>
        <p:cNvGrpSpPr/>
        <p:nvPr/>
      </p:nvGrpSpPr>
      <p:grpSpPr>
        <a:xfrm>
          <a:off x="0" y="0"/>
          <a:ext cx="0" cy="0"/>
          <a:chOff x="0" y="0"/>
          <a:chExt cx="0" cy="0"/>
        </a:xfrm>
      </p:grpSpPr>
      <p:sp>
        <p:nvSpPr>
          <p:cNvPr id="2" name="Titlu vertical 1"/>
          <p:cNvSpPr>
            <a:spLocks noGrp="1"/>
          </p:cNvSpPr>
          <p:nvPr>
            <p:ph type="title" orient="vert"/>
          </p:nvPr>
        </p:nvSpPr>
        <p:spPr>
          <a:xfrm>
            <a:off x="6515100" y="609600"/>
            <a:ext cx="1943100" cy="5486400"/>
          </a:xfrm>
        </p:spPr>
        <p:txBody>
          <a:bodyPr vert="eaVert"/>
          <a:lstStyle/>
          <a:p>
            <a:r>
              <a:rPr lang="ro-RO" smtClean="0"/>
              <a:t>Faceți clic pentru a edita stilul de titlu Coordonator</a:t>
            </a:r>
            <a:endParaRPr lang="en-US"/>
          </a:p>
        </p:txBody>
      </p:sp>
      <p:sp>
        <p:nvSpPr>
          <p:cNvPr id="3" name="Substituent text vertical 2"/>
          <p:cNvSpPr>
            <a:spLocks noGrp="1"/>
          </p:cNvSpPr>
          <p:nvPr>
            <p:ph type="body" orient="vert" idx="1"/>
          </p:nvPr>
        </p:nvSpPr>
        <p:spPr>
          <a:xfrm>
            <a:off x="685800" y="609600"/>
            <a:ext cx="5676900" cy="5486400"/>
          </a:xfrm>
        </p:spPr>
        <p:txBody>
          <a:bodyPr vert="eaVert"/>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dată 3"/>
          <p:cNvSpPr>
            <a:spLocks noGrp="1"/>
          </p:cNvSpPr>
          <p:nvPr>
            <p:ph type="dt" sz="half" idx="10"/>
          </p:nvPr>
        </p:nvSpPr>
        <p:spPr/>
        <p:txBody>
          <a:bodyPr/>
          <a:lstStyle>
            <a:lvl1pPr>
              <a:defRPr/>
            </a:lvl1pPr>
          </a:lstStyle>
          <a:p>
            <a:fld id="{F62DC03D-1BB0-40D7-A3A8-798C68F22DF9}" type="datetime8">
              <a:rPr lang="ro-RO" smtClean="0"/>
              <a:t>12.03.2012 12:16</a:t>
            </a:fld>
            <a:endParaRPr lang="en-US"/>
          </a:p>
        </p:txBody>
      </p:sp>
      <p:sp>
        <p:nvSpPr>
          <p:cNvPr id="5" name="Substituent subsol 4"/>
          <p:cNvSpPr>
            <a:spLocks noGrp="1"/>
          </p:cNvSpPr>
          <p:nvPr>
            <p:ph type="ftr" sz="quarter" idx="11"/>
          </p:nvPr>
        </p:nvSpPr>
        <p:spPr/>
        <p:txBody>
          <a:bodyPr/>
          <a:lstStyle>
            <a:lvl1pPr>
              <a:defRPr/>
            </a:lvl1pPr>
          </a:lstStyle>
          <a:p>
            <a:endParaRPr lang="en-US"/>
          </a:p>
        </p:txBody>
      </p:sp>
      <p:sp>
        <p:nvSpPr>
          <p:cNvPr id="6" name="Substituent număr diapozitiv 5"/>
          <p:cNvSpPr>
            <a:spLocks noGrp="1"/>
          </p:cNvSpPr>
          <p:nvPr>
            <p:ph type="sldNum" sz="quarter" idx="12"/>
          </p:nvPr>
        </p:nvSpPr>
        <p:spPr/>
        <p:txBody>
          <a:bodyPr/>
          <a:lstStyle>
            <a:lvl1pPr>
              <a:defRPr/>
            </a:lvl1pPr>
          </a:lstStyle>
          <a:p>
            <a:fld id="{7D5BC5DA-F1D7-4F15-8D07-CE628665C01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u și conținut">
    <p:spTree>
      <p:nvGrpSpPr>
        <p:cNvPr id="1" name=""/>
        <p:cNvGrpSpPr/>
        <p:nvPr/>
      </p:nvGrpSpPr>
      <p:grpSpPr>
        <a:xfrm>
          <a:off x="0" y="0"/>
          <a:ext cx="0" cy="0"/>
          <a:chOff x="0" y="0"/>
          <a:chExt cx="0" cy="0"/>
        </a:xfrm>
      </p:grpSpPr>
      <p:sp>
        <p:nvSpPr>
          <p:cNvPr id="2" name="Titlu 1"/>
          <p:cNvSpPr>
            <a:spLocks noGrp="1"/>
          </p:cNvSpPr>
          <p:nvPr>
            <p:ph type="title"/>
          </p:nvPr>
        </p:nvSpPr>
        <p:spPr>
          <a:xfrm>
            <a:off x="179512" y="197768"/>
            <a:ext cx="8784976" cy="1143000"/>
          </a:xfrm>
        </p:spPr>
        <p:txBody>
          <a:bodyPr/>
          <a:lstStyle>
            <a:lvl1pPr>
              <a:defRPr sz="3600" b="1">
                <a:latin typeface="Times New Roman" pitchFamily="18" charset="0"/>
                <a:cs typeface="Times New Roman" pitchFamily="18" charset="0"/>
              </a:defRPr>
            </a:lvl1pPr>
          </a:lstStyle>
          <a:p>
            <a:r>
              <a:rPr lang="ro-RO" dirty="0" smtClean="0"/>
              <a:t>Faceți clic pentru a edita stilul de titlu Coordonator</a:t>
            </a:r>
            <a:endParaRPr lang="en-US" dirty="0"/>
          </a:p>
        </p:txBody>
      </p:sp>
      <p:sp>
        <p:nvSpPr>
          <p:cNvPr id="3" name="Substituent conținut 2"/>
          <p:cNvSpPr>
            <a:spLocks noGrp="1"/>
          </p:cNvSpPr>
          <p:nvPr>
            <p:ph idx="1"/>
          </p:nvPr>
        </p:nvSpPr>
        <p:spPr>
          <a:xfrm>
            <a:off x="179512" y="1412776"/>
            <a:ext cx="8784976" cy="4945182"/>
          </a:xfrm>
        </p:spPr>
        <p:txBody>
          <a:bodyPr/>
          <a:lstStyle>
            <a:lvl1pPr algn="just">
              <a:defRPr sz="2400">
                <a:latin typeface="Times New Roman" pitchFamily="18" charset="0"/>
                <a:cs typeface="Times New Roman" pitchFamily="18" charset="0"/>
              </a:defRPr>
            </a:lvl1pPr>
            <a:lvl2pPr algn="just">
              <a:defRPr sz="2400">
                <a:latin typeface="Times New Roman" pitchFamily="18" charset="0"/>
                <a:cs typeface="Times New Roman" pitchFamily="18" charset="0"/>
              </a:defRPr>
            </a:lvl2pPr>
            <a:lvl3pPr algn="just">
              <a:defRPr sz="2400">
                <a:latin typeface="Times New Roman" pitchFamily="18" charset="0"/>
                <a:cs typeface="Times New Roman" pitchFamily="18" charset="0"/>
              </a:defRPr>
            </a:lvl3pPr>
            <a:lvl4pPr algn="just">
              <a:defRPr sz="2400">
                <a:latin typeface="Times New Roman" pitchFamily="18" charset="0"/>
                <a:cs typeface="Times New Roman" pitchFamily="18" charset="0"/>
              </a:defRPr>
            </a:lvl4pPr>
            <a:lvl5pPr algn="just">
              <a:defRPr sz="2400">
                <a:latin typeface="Times New Roman" pitchFamily="18" charset="0"/>
                <a:cs typeface="Times New Roman" pitchFamily="18" charset="0"/>
              </a:defRPr>
            </a:lvl5pPr>
          </a:lstStyle>
          <a:p>
            <a:pPr lvl="0"/>
            <a:r>
              <a:rPr lang="ro-RO" dirty="0" smtClean="0"/>
              <a:t>Faceți clic pentru a edita stilurile de text Coordonator</a:t>
            </a:r>
          </a:p>
          <a:p>
            <a:pPr lvl="1"/>
            <a:r>
              <a:rPr lang="ro-RO" dirty="0" smtClean="0"/>
              <a:t>Al doilea nivel</a:t>
            </a:r>
          </a:p>
          <a:p>
            <a:pPr lvl="2"/>
            <a:r>
              <a:rPr lang="ro-RO" dirty="0" smtClean="0"/>
              <a:t>Al treilea nivel</a:t>
            </a:r>
          </a:p>
          <a:p>
            <a:pPr lvl="3"/>
            <a:r>
              <a:rPr lang="ro-RO" dirty="0" smtClean="0"/>
              <a:t>Al patrulea nivel</a:t>
            </a:r>
          </a:p>
          <a:p>
            <a:pPr lvl="4"/>
            <a:r>
              <a:rPr lang="ro-RO" dirty="0" smtClean="0"/>
              <a:t>Al cincilea nivel</a:t>
            </a:r>
            <a:endParaRPr lang="en-US" dirty="0"/>
          </a:p>
        </p:txBody>
      </p:sp>
      <p:sp>
        <p:nvSpPr>
          <p:cNvPr id="4" name="Substituent dată 3"/>
          <p:cNvSpPr>
            <a:spLocks noGrp="1"/>
          </p:cNvSpPr>
          <p:nvPr>
            <p:ph type="dt" sz="half" idx="10"/>
          </p:nvPr>
        </p:nvSpPr>
        <p:spPr>
          <a:xfrm>
            <a:off x="685800" y="6498482"/>
            <a:ext cx="1905000" cy="288104"/>
          </a:xfrm>
        </p:spPr>
        <p:txBody>
          <a:bodyPr/>
          <a:lstStyle>
            <a:lvl1pPr>
              <a:defRPr>
                <a:latin typeface="Times New Roman" pitchFamily="18" charset="0"/>
                <a:cs typeface="Times New Roman" pitchFamily="18" charset="0"/>
              </a:defRPr>
            </a:lvl1pPr>
          </a:lstStyle>
          <a:p>
            <a:fld id="{A8AE41DA-4E4F-441F-A1F9-3061B50D04CD}" type="datetime8">
              <a:rPr lang="ro-RO" smtClean="0"/>
              <a:t>12.03.2012 12:16</a:t>
            </a:fld>
            <a:endParaRPr lang="en-US"/>
          </a:p>
        </p:txBody>
      </p:sp>
      <p:sp>
        <p:nvSpPr>
          <p:cNvPr id="5" name="Substituent subsol 4"/>
          <p:cNvSpPr>
            <a:spLocks noGrp="1"/>
          </p:cNvSpPr>
          <p:nvPr>
            <p:ph type="ftr" sz="quarter" idx="11"/>
          </p:nvPr>
        </p:nvSpPr>
        <p:spPr>
          <a:xfrm>
            <a:off x="3124200" y="6498482"/>
            <a:ext cx="2895600" cy="288104"/>
          </a:xfrm>
        </p:spPr>
        <p:txBody>
          <a:bodyPr/>
          <a:lstStyle>
            <a:lvl1pPr>
              <a:defRPr>
                <a:latin typeface="Times New Roman" pitchFamily="18" charset="0"/>
                <a:cs typeface="Times New Roman" pitchFamily="18" charset="0"/>
              </a:defRPr>
            </a:lvl1pPr>
          </a:lstStyle>
          <a:p>
            <a:endParaRPr lang="en-US"/>
          </a:p>
        </p:txBody>
      </p:sp>
      <p:sp>
        <p:nvSpPr>
          <p:cNvPr id="6" name="Substituent număr diapozitiv 5"/>
          <p:cNvSpPr>
            <a:spLocks noGrp="1"/>
          </p:cNvSpPr>
          <p:nvPr>
            <p:ph type="sldNum" sz="quarter" idx="12"/>
          </p:nvPr>
        </p:nvSpPr>
        <p:spPr>
          <a:xfrm>
            <a:off x="6553200" y="6498482"/>
            <a:ext cx="1905000" cy="288104"/>
          </a:xfrm>
        </p:spPr>
        <p:txBody>
          <a:bodyPr/>
          <a:lstStyle>
            <a:lvl1pPr>
              <a:defRPr>
                <a:latin typeface="Times New Roman" pitchFamily="18" charset="0"/>
                <a:cs typeface="Times New Roman" pitchFamily="18" charset="0"/>
              </a:defRPr>
            </a:lvl1pPr>
          </a:lstStyle>
          <a:p>
            <a:fld id="{7D5BC5DA-F1D7-4F15-8D07-CE628665C013}"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ntet secțiune">
    <p:spTree>
      <p:nvGrpSpPr>
        <p:cNvPr id="1" name=""/>
        <p:cNvGrpSpPr/>
        <p:nvPr/>
      </p:nvGrpSpPr>
      <p:grpSpPr>
        <a:xfrm>
          <a:off x="0" y="0"/>
          <a:ext cx="0" cy="0"/>
          <a:chOff x="0" y="0"/>
          <a:chExt cx="0" cy="0"/>
        </a:xfrm>
      </p:grpSpPr>
      <p:sp>
        <p:nvSpPr>
          <p:cNvPr id="2" name="Titlu 1"/>
          <p:cNvSpPr>
            <a:spLocks noGrp="1"/>
          </p:cNvSpPr>
          <p:nvPr>
            <p:ph type="title"/>
          </p:nvPr>
        </p:nvSpPr>
        <p:spPr>
          <a:xfrm>
            <a:off x="722313" y="4406900"/>
            <a:ext cx="7772400" cy="1362075"/>
          </a:xfrm>
        </p:spPr>
        <p:txBody>
          <a:bodyPr anchor="t"/>
          <a:lstStyle>
            <a:lvl1pPr algn="l">
              <a:defRPr sz="3600" b="1" cap="all"/>
            </a:lvl1pPr>
          </a:lstStyle>
          <a:p>
            <a:r>
              <a:rPr lang="ro-RO" dirty="0" smtClean="0"/>
              <a:t>Faceți clic pentru a edita stilul de titlu Coordonator</a:t>
            </a:r>
            <a:endParaRPr lang="en-US" dirty="0"/>
          </a:p>
        </p:txBody>
      </p:sp>
      <p:sp>
        <p:nvSpPr>
          <p:cNvPr id="3" name="Substituent text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o-RO" smtClean="0"/>
              <a:t>Faceți clic pentru a edita stilurile de text Coordonator</a:t>
            </a:r>
          </a:p>
        </p:txBody>
      </p:sp>
      <p:sp>
        <p:nvSpPr>
          <p:cNvPr id="4" name="Substituent dată 3"/>
          <p:cNvSpPr>
            <a:spLocks noGrp="1"/>
          </p:cNvSpPr>
          <p:nvPr>
            <p:ph type="dt" sz="half" idx="10"/>
          </p:nvPr>
        </p:nvSpPr>
        <p:spPr/>
        <p:txBody>
          <a:bodyPr/>
          <a:lstStyle>
            <a:lvl1pPr>
              <a:defRPr/>
            </a:lvl1pPr>
          </a:lstStyle>
          <a:p>
            <a:fld id="{C5B7061A-6A87-411C-B27F-8C90803BA88C}" type="datetime8">
              <a:rPr lang="ro-RO" smtClean="0"/>
              <a:t>12.03.2012 12:16</a:t>
            </a:fld>
            <a:endParaRPr lang="en-US"/>
          </a:p>
        </p:txBody>
      </p:sp>
      <p:sp>
        <p:nvSpPr>
          <p:cNvPr id="5" name="Substituent subsol 4"/>
          <p:cNvSpPr>
            <a:spLocks noGrp="1"/>
          </p:cNvSpPr>
          <p:nvPr>
            <p:ph type="ftr" sz="quarter" idx="11"/>
          </p:nvPr>
        </p:nvSpPr>
        <p:spPr/>
        <p:txBody>
          <a:bodyPr/>
          <a:lstStyle>
            <a:lvl1pPr>
              <a:defRPr/>
            </a:lvl1pPr>
          </a:lstStyle>
          <a:p>
            <a:endParaRPr lang="en-US"/>
          </a:p>
        </p:txBody>
      </p:sp>
      <p:sp>
        <p:nvSpPr>
          <p:cNvPr id="6" name="Substituent număr diapozitiv 5"/>
          <p:cNvSpPr>
            <a:spLocks noGrp="1"/>
          </p:cNvSpPr>
          <p:nvPr>
            <p:ph type="sldNum" sz="quarter" idx="12"/>
          </p:nvPr>
        </p:nvSpPr>
        <p:spPr/>
        <p:txBody>
          <a:bodyPr/>
          <a:lstStyle>
            <a:lvl1pPr>
              <a:defRPr/>
            </a:lvl1pPr>
          </a:lstStyle>
          <a:p>
            <a:fld id="{7D5BC5DA-F1D7-4F15-8D07-CE628665C01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uă tipuri de conținut">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dirty="0" smtClean="0"/>
              <a:t>Faceți clic pentru a edita stilul de titlu Coordonator</a:t>
            </a:r>
            <a:endParaRPr lang="en-US" dirty="0"/>
          </a:p>
        </p:txBody>
      </p:sp>
      <p:sp>
        <p:nvSpPr>
          <p:cNvPr id="3" name="Substituent conținut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conținut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Substituent dată 4"/>
          <p:cNvSpPr>
            <a:spLocks noGrp="1"/>
          </p:cNvSpPr>
          <p:nvPr>
            <p:ph type="dt" sz="half" idx="10"/>
          </p:nvPr>
        </p:nvSpPr>
        <p:spPr/>
        <p:txBody>
          <a:bodyPr/>
          <a:lstStyle>
            <a:lvl1pPr>
              <a:defRPr/>
            </a:lvl1pPr>
          </a:lstStyle>
          <a:p>
            <a:fld id="{C7DF40AA-46B4-4C3E-A133-DACAD0F70071}" type="datetime8">
              <a:rPr lang="ro-RO" smtClean="0"/>
              <a:t>12.03.2012 12:16</a:t>
            </a:fld>
            <a:endParaRPr lang="en-US"/>
          </a:p>
        </p:txBody>
      </p:sp>
      <p:sp>
        <p:nvSpPr>
          <p:cNvPr id="6" name="Substituent subsol 5"/>
          <p:cNvSpPr>
            <a:spLocks noGrp="1"/>
          </p:cNvSpPr>
          <p:nvPr>
            <p:ph type="ftr" sz="quarter" idx="11"/>
          </p:nvPr>
        </p:nvSpPr>
        <p:spPr/>
        <p:txBody>
          <a:bodyPr/>
          <a:lstStyle>
            <a:lvl1pPr>
              <a:defRPr/>
            </a:lvl1pPr>
          </a:lstStyle>
          <a:p>
            <a:endParaRPr lang="en-US"/>
          </a:p>
        </p:txBody>
      </p:sp>
      <p:sp>
        <p:nvSpPr>
          <p:cNvPr id="7" name="Substituent număr diapozitiv 6"/>
          <p:cNvSpPr>
            <a:spLocks noGrp="1"/>
          </p:cNvSpPr>
          <p:nvPr>
            <p:ph type="sldNum" sz="quarter" idx="12"/>
          </p:nvPr>
        </p:nvSpPr>
        <p:spPr/>
        <p:txBody>
          <a:bodyPr/>
          <a:lstStyle>
            <a:lvl1pPr>
              <a:defRPr/>
            </a:lvl1pPr>
          </a:lstStyle>
          <a:p>
            <a:fld id="{7D5BC5DA-F1D7-4F15-8D07-CE628665C01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ție">
    <p:spTree>
      <p:nvGrpSpPr>
        <p:cNvPr id="1" name=""/>
        <p:cNvGrpSpPr/>
        <p:nvPr/>
      </p:nvGrpSpPr>
      <p:grpSpPr>
        <a:xfrm>
          <a:off x="0" y="0"/>
          <a:ext cx="0" cy="0"/>
          <a:chOff x="0" y="0"/>
          <a:chExt cx="0" cy="0"/>
        </a:xfrm>
      </p:grpSpPr>
      <p:sp>
        <p:nvSpPr>
          <p:cNvPr id="2" name="Titlu 1"/>
          <p:cNvSpPr>
            <a:spLocks noGrp="1"/>
          </p:cNvSpPr>
          <p:nvPr>
            <p:ph type="title"/>
          </p:nvPr>
        </p:nvSpPr>
        <p:spPr>
          <a:xfrm>
            <a:off x="457200" y="274638"/>
            <a:ext cx="8229600" cy="1143000"/>
          </a:xfrm>
        </p:spPr>
        <p:txBody>
          <a:bodyPr/>
          <a:lstStyle>
            <a:lvl1pPr>
              <a:defRPr/>
            </a:lvl1pPr>
          </a:lstStyle>
          <a:p>
            <a:r>
              <a:rPr lang="ro-RO" dirty="0" smtClean="0"/>
              <a:t>Faceți clic pentru a edita stilul de titlu Coordonator</a:t>
            </a:r>
            <a:endParaRPr lang="en-US" dirty="0"/>
          </a:p>
        </p:txBody>
      </p:sp>
      <p:sp>
        <p:nvSpPr>
          <p:cNvPr id="3" name="Substituent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Faceți clic pentru a edita stilurile de text Coordonator</a:t>
            </a:r>
          </a:p>
        </p:txBody>
      </p:sp>
      <p:sp>
        <p:nvSpPr>
          <p:cNvPr id="4" name="Substituent conținut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5" name="Substituent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o-RO" smtClean="0"/>
              <a:t>Faceți clic pentru a edita stilurile de text Coordonator</a:t>
            </a:r>
          </a:p>
        </p:txBody>
      </p:sp>
      <p:sp>
        <p:nvSpPr>
          <p:cNvPr id="6" name="Substituent conținut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7" name="Substituent dată 6"/>
          <p:cNvSpPr>
            <a:spLocks noGrp="1"/>
          </p:cNvSpPr>
          <p:nvPr>
            <p:ph type="dt" sz="half" idx="10"/>
          </p:nvPr>
        </p:nvSpPr>
        <p:spPr/>
        <p:txBody>
          <a:bodyPr/>
          <a:lstStyle>
            <a:lvl1pPr>
              <a:defRPr/>
            </a:lvl1pPr>
          </a:lstStyle>
          <a:p>
            <a:fld id="{E062A9F6-F619-4CED-9781-300E7591DF62}" type="datetime8">
              <a:rPr lang="ro-RO" smtClean="0"/>
              <a:t>12.03.2012 12:16</a:t>
            </a:fld>
            <a:endParaRPr lang="en-US"/>
          </a:p>
        </p:txBody>
      </p:sp>
      <p:sp>
        <p:nvSpPr>
          <p:cNvPr id="8" name="Substituent subsol 7"/>
          <p:cNvSpPr>
            <a:spLocks noGrp="1"/>
          </p:cNvSpPr>
          <p:nvPr>
            <p:ph type="ftr" sz="quarter" idx="11"/>
          </p:nvPr>
        </p:nvSpPr>
        <p:spPr/>
        <p:txBody>
          <a:bodyPr/>
          <a:lstStyle>
            <a:lvl1pPr>
              <a:defRPr/>
            </a:lvl1pPr>
          </a:lstStyle>
          <a:p>
            <a:endParaRPr lang="en-US"/>
          </a:p>
        </p:txBody>
      </p:sp>
      <p:sp>
        <p:nvSpPr>
          <p:cNvPr id="9" name="Substituent număr diapozitiv 8"/>
          <p:cNvSpPr>
            <a:spLocks noGrp="1"/>
          </p:cNvSpPr>
          <p:nvPr>
            <p:ph type="sldNum" sz="quarter" idx="12"/>
          </p:nvPr>
        </p:nvSpPr>
        <p:spPr/>
        <p:txBody>
          <a:bodyPr/>
          <a:lstStyle>
            <a:lvl1pPr>
              <a:defRPr/>
            </a:lvl1pPr>
          </a:lstStyle>
          <a:p>
            <a:fld id="{7D5BC5DA-F1D7-4F15-8D07-CE628665C01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Doar titlu">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Faceți clic pentru a edita stilul de titlu Coordonator</a:t>
            </a:r>
            <a:endParaRPr lang="en-US"/>
          </a:p>
        </p:txBody>
      </p:sp>
      <p:sp>
        <p:nvSpPr>
          <p:cNvPr id="3" name="Substituent dată 2"/>
          <p:cNvSpPr>
            <a:spLocks noGrp="1"/>
          </p:cNvSpPr>
          <p:nvPr>
            <p:ph type="dt" sz="half" idx="10"/>
          </p:nvPr>
        </p:nvSpPr>
        <p:spPr/>
        <p:txBody>
          <a:bodyPr/>
          <a:lstStyle>
            <a:lvl1pPr>
              <a:defRPr/>
            </a:lvl1pPr>
          </a:lstStyle>
          <a:p>
            <a:fld id="{AAFFBFDD-E8EA-4FA8-B40B-A498C8347E96}" type="datetime8">
              <a:rPr lang="ro-RO" smtClean="0"/>
              <a:t>12.03.2012 12:16</a:t>
            </a:fld>
            <a:endParaRPr lang="en-US"/>
          </a:p>
        </p:txBody>
      </p:sp>
      <p:sp>
        <p:nvSpPr>
          <p:cNvPr id="4" name="Substituent subsol 3"/>
          <p:cNvSpPr>
            <a:spLocks noGrp="1"/>
          </p:cNvSpPr>
          <p:nvPr>
            <p:ph type="ftr" sz="quarter" idx="11"/>
          </p:nvPr>
        </p:nvSpPr>
        <p:spPr/>
        <p:txBody>
          <a:bodyPr/>
          <a:lstStyle>
            <a:lvl1pPr>
              <a:defRPr/>
            </a:lvl1pPr>
          </a:lstStyle>
          <a:p>
            <a:endParaRPr lang="en-US"/>
          </a:p>
        </p:txBody>
      </p:sp>
      <p:sp>
        <p:nvSpPr>
          <p:cNvPr id="5" name="Substituent număr diapozitiv 4"/>
          <p:cNvSpPr>
            <a:spLocks noGrp="1"/>
          </p:cNvSpPr>
          <p:nvPr>
            <p:ph type="sldNum" sz="quarter" idx="12"/>
          </p:nvPr>
        </p:nvSpPr>
        <p:spPr/>
        <p:txBody>
          <a:bodyPr/>
          <a:lstStyle>
            <a:lvl1pPr>
              <a:defRPr/>
            </a:lvl1pPr>
          </a:lstStyle>
          <a:p>
            <a:fld id="{7D5BC5DA-F1D7-4F15-8D07-CE628665C01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Necompletat">
    <p:spTree>
      <p:nvGrpSpPr>
        <p:cNvPr id="1" name=""/>
        <p:cNvGrpSpPr/>
        <p:nvPr/>
      </p:nvGrpSpPr>
      <p:grpSpPr>
        <a:xfrm>
          <a:off x="0" y="0"/>
          <a:ext cx="0" cy="0"/>
          <a:chOff x="0" y="0"/>
          <a:chExt cx="0" cy="0"/>
        </a:xfrm>
      </p:grpSpPr>
      <p:sp>
        <p:nvSpPr>
          <p:cNvPr id="2" name="Substituent dată 1"/>
          <p:cNvSpPr>
            <a:spLocks noGrp="1"/>
          </p:cNvSpPr>
          <p:nvPr>
            <p:ph type="dt" sz="half" idx="10"/>
          </p:nvPr>
        </p:nvSpPr>
        <p:spPr/>
        <p:txBody>
          <a:bodyPr/>
          <a:lstStyle>
            <a:lvl1pPr>
              <a:defRPr/>
            </a:lvl1pPr>
          </a:lstStyle>
          <a:p>
            <a:fld id="{46D8C666-2873-47CB-A0EF-C1A9B919EB27}" type="datetime8">
              <a:rPr lang="ro-RO" smtClean="0"/>
              <a:t>12.03.2012 12:16</a:t>
            </a:fld>
            <a:endParaRPr lang="en-US"/>
          </a:p>
        </p:txBody>
      </p:sp>
      <p:sp>
        <p:nvSpPr>
          <p:cNvPr id="3" name="Substituent subsol 2"/>
          <p:cNvSpPr>
            <a:spLocks noGrp="1"/>
          </p:cNvSpPr>
          <p:nvPr>
            <p:ph type="ftr" sz="quarter" idx="11"/>
          </p:nvPr>
        </p:nvSpPr>
        <p:spPr/>
        <p:txBody>
          <a:bodyPr/>
          <a:lstStyle>
            <a:lvl1pPr>
              <a:defRPr/>
            </a:lvl1pPr>
          </a:lstStyle>
          <a:p>
            <a:endParaRPr lang="en-US"/>
          </a:p>
        </p:txBody>
      </p:sp>
      <p:sp>
        <p:nvSpPr>
          <p:cNvPr id="4" name="Substituent număr diapozitiv 3"/>
          <p:cNvSpPr>
            <a:spLocks noGrp="1"/>
          </p:cNvSpPr>
          <p:nvPr>
            <p:ph type="sldNum" sz="quarter" idx="12"/>
          </p:nvPr>
        </p:nvSpPr>
        <p:spPr/>
        <p:txBody>
          <a:bodyPr/>
          <a:lstStyle>
            <a:lvl1pPr>
              <a:defRPr/>
            </a:lvl1pPr>
          </a:lstStyle>
          <a:p>
            <a:fld id="{7D5BC5DA-F1D7-4F15-8D07-CE628665C01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ținut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457200" y="273050"/>
            <a:ext cx="3008313" cy="1162050"/>
          </a:xfrm>
        </p:spPr>
        <p:txBody>
          <a:bodyPr anchor="b"/>
          <a:lstStyle>
            <a:lvl1pPr algn="l">
              <a:defRPr sz="2000" b="1"/>
            </a:lvl1pPr>
          </a:lstStyle>
          <a:p>
            <a:r>
              <a:rPr lang="ro-RO" smtClean="0"/>
              <a:t>Faceți clic pentru a edita stilul de titlu Coordonator</a:t>
            </a:r>
            <a:endParaRPr lang="en-US"/>
          </a:p>
        </p:txBody>
      </p:sp>
      <p:sp>
        <p:nvSpPr>
          <p:cNvPr id="3" name="Substituent conținut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o-RO" smtClean="0"/>
              <a:t>Faceți clic pentru a edita stilurile de text Coordonator</a:t>
            </a:r>
          </a:p>
          <a:p>
            <a:pPr lvl="1"/>
            <a:r>
              <a:rPr lang="ro-RO" smtClean="0"/>
              <a:t>Al doilea nivel</a:t>
            </a:r>
          </a:p>
          <a:p>
            <a:pPr lvl="2"/>
            <a:r>
              <a:rPr lang="ro-RO" smtClean="0"/>
              <a:t>Al treilea nivel</a:t>
            </a:r>
          </a:p>
          <a:p>
            <a:pPr lvl="3"/>
            <a:r>
              <a:rPr lang="ro-RO" smtClean="0"/>
              <a:t>Al patrulea nivel</a:t>
            </a:r>
          </a:p>
          <a:p>
            <a:pPr lvl="4"/>
            <a:r>
              <a:rPr lang="ro-RO" smtClean="0"/>
              <a:t>Al cincilea nivel</a:t>
            </a:r>
            <a:endParaRPr lang="en-US"/>
          </a:p>
        </p:txBody>
      </p:sp>
      <p:sp>
        <p:nvSpPr>
          <p:cNvPr id="4" name="Substituent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Faceți clic pentru a edita stilurile de text Coordonator</a:t>
            </a:r>
          </a:p>
        </p:txBody>
      </p:sp>
      <p:sp>
        <p:nvSpPr>
          <p:cNvPr id="5" name="Substituent dată 4"/>
          <p:cNvSpPr>
            <a:spLocks noGrp="1"/>
          </p:cNvSpPr>
          <p:nvPr>
            <p:ph type="dt" sz="half" idx="10"/>
          </p:nvPr>
        </p:nvSpPr>
        <p:spPr/>
        <p:txBody>
          <a:bodyPr/>
          <a:lstStyle>
            <a:lvl1pPr>
              <a:defRPr/>
            </a:lvl1pPr>
          </a:lstStyle>
          <a:p>
            <a:fld id="{64D3B050-DB10-473B-8BE8-E27AF0DBE792}" type="datetime8">
              <a:rPr lang="ro-RO" smtClean="0"/>
              <a:t>12.03.2012 12:16</a:t>
            </a:fld>
            <a:endParaRPr lang="en-US"/>
          </a:p>
        </p:txBody>
      </p:sp>
      <p:sp>
        <p:nvSpPr>
          <p:cNvPr id="6" name="Substituent subsol 5"/>
          <p:cNvSpPr>
            <a:spLocks noGrp="1"/>
          </p:cNvSpPr>
          <p:nvPr>
            <p:ph type="ftr" sz="quarter" idx="11"/>
          </p:nvPr>
        </p:nvSpPr>
        <p:spPr/>
        <p:txBody>
          <a:bodyPr/>
          <a:lstStyle>
            <a:lvl1pPr>
              <a:defRPr/>
            </a:lvl1pPr>
          </a:lstStyle>
          <a:p>
            <a:endParaRPr lang="en-US"/>
          </a:p>
        </p:txBody>
      </p:sp>
      <p:sp>
        <p:nvSpPr>
          <p:cNvPr id="7" name="Substituent număr diapozitiv 6"/>
          <p:cNvSpPr>
            <a:spLocks noGrp="1"/>
          </p:cNvSpPr>
          <p:nvPr>
            <p:ph type="sldNum" sz="quarter" idx="12"/>
          </p:nvPr>
        </p:nvSpPr>
        <p:spPr/>
        <p:txBody>
          <a:bodyPr/>
          <a:lstStyle>
            <a:lvl1pPr>
              <a:defRPr/>
            </a:lvl1pPr>
          </a:lstStyle>
          <a:p>
            <a:fld id="{7D5BC5DA-F1D7-4F15-8D07-CE628665C01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ine cu legendă">
    <p:spTree>
      <p:nvGrpSpPr>
        <p:cNvPr id="1" name=""/>
        <p:cNvGrpSpPr/>
        <p:nvPr/>
      </p:nvGrpSpPr>
      <p:grpSpPr>
        <a:xfrm>
          <a:off x="0" y="0"/>
          <a:ext cx="0" cy="0"/>
          <a:chOff x="0" y="0"/>
          <a:chExt cx="0" cy="0"/>
        </a:xfrm>
      </p:grpSpPr>
      <p:sp>
        <p:nvSpPr>
          <p:cNvPr id="2" name="Titlu 1"/>
          <p:cNvSpPr>
            <a:spLocks noGrp="1"/>
          </p:cNvSpPr>
          <p:nvPr>
            <p:ph type="title"/>
          </p:nvPr>
        </p:nvSpPr>
        <p:spPr>
          <a:xfrm>
            <a:off x="1792288" y="4800600"/>
            <a:ext cx="5486400" cy="566738"/>
          </a:xfrm>
        </p:spPr>
        <p:txBody>
          <a:bodyPr anchor="b"/>
          <a:lstStyle>
            <a:lvl1pPr algn="l">
              <a:defRPr sz="2000" b="1"/>
            </a:lvl1pPr>
          </a:lstStyle>
          <a:p>
            <a:r>
              <a:rPr lang="ro-RO" smtClean="0"/>
              <a:t>Faceți clic pentru a edita stilul de titlu Coordonator</a:t>
            </a:r>
            <a:endParaRPr lang="en-US"/>
          </a:p>
        </p:txBody>
      </p:sp>
      <p:sp>
        <p:nvSpPr>
          <p:cNvPr id="3" name="Substituent i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o-RO" smtClean="0"/>
              <a:t>Faceți clic pe pictogramă pentru a adăuga o imagine</a:t>
            </a:r>
            <a:endParaRPr lang="en-US"/>
          </a:p>
        </p:txBody>
      </p:sp>
      <p:sp>
        <p:nvSpPr>
          <p:cNvPr id="4" name="Substituent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o-RO" smtClean="0"/>
              <a:t>Faceți clic pentru a edita stilurile de text Coordonator</a:t>
            </a:r>
          </a:p>
        </p:txBody>
      </p:sp>
      <p:sp>
        <p:nvSpPr>
          <p:cNvPr id="5" name="Substituent dată 4"/>
          <p:cNvSpPr>
            <a:spLocks noGrp="1"/>
          </p:cNvSpPr>
          <p:nvPr>
            <p:ph type="dt" sz="half" idx="10"/>
          </p:nvPr>
        </p:nvSpPr>
        <p:spPr/>
        <p:txBody>
          <a:bodyPr/>
          <a:lstStyle>
            <a:lvl1pPr>
              <a:defRPr/>
            </a:lvl1pPr>
          </a:lstStyle>
          <a:p>
            <a:fld id="{A67F1C8F-822D-4748-B45F-75CF7B1309B9}" type="datetime8">
              <a:rPr lang="ro-RO" smtClean="0"/>
              <a:t>12.03.2012 12:16</a:t>
            </a:fld>
            <a:endParaRPr lang="en-US"/>
          </a:p>
        </p:txBody>
      </p:sp>
      <p:sp>
        <p:nvSpPr>
          <p:cNvPr id="6" name="Substituent subsol 5"/>
          <p:cNvSpPr>
            <a:spLocks noGrp="1"/>
          </p:cNvSpPr>
          <p:nvPr>
            <p:ph type="ftr" sz="quarter" idx="11"/>
          </p:nvPr>
        </p:nvSpPr>
        <p:spPr/>
        <p:txBody>
          <a:bodyPr/>
          <a:lstStyle>
            <a:lvl1pPr>
              <a:defRPr/>
            </a:lvl1pPr>
          </a:lstStyle>
          <a:p>
            <a:endParaRPr lang="en-US"/>
          </a:p>
        </p:txBody>
      </p:sp>
      <p:sp>
        <p:nvSpPr>
          <p:cNvPr id="7" name="Substituent număr diapozitiv 6"/>
          <p:cNvSpPr>
            <a:spLocks noGrp="1"/>
          </p:cNvSpPr>
          <p:nvPr>
            <p:ph type="sldNum" sz="quarter" idx="12"/>
          </p:nvPr>
        </p:nvSpPr>
        <p:spPr/>
        <p:txBody>
          <a:bodyPr/>
          <a:lstStyle>
            <a:lvl1pPr>
              <a:defRPr/>
            </a:lvl1pPr>
          </a:lstStyle>
          <a:p>
            <a:fld id="{7D5BC5DA-F1D7-4F15-8D07-CE628665C01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07504" y="116632"/>
            <a:ext cx="8928992"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o-RO" dirty="0" smtClean="0"/>
              <a:t>Faceți clic pentru a edita stilul de titlu Coordonator</a:t>
            </a:r>
            <a:endParaRPr lang="en-US" dirty="0" smtClean="0"/>
          </a:p>
        </p:txBody>
      </p:sp>
      <p:sp>
        <p:nvSpPr>
          <p:cNvPr id="1027" name="Rectangle 3"/>
          <p:cNvSpPr>
            <a:spLocks noGrp="1" noChangeArrowheads="1"/>
          </p:cNvSpPr>
          <p:nvPr>
            <p:ph type="body" idx="1"/>
          </p:nvPr>
        </p:nvSpPr>
        <p:spPr bwMode="auto">
          <a:xfrm>
            <a:off x="179512" y="1340768"/>
            <a:ext cx="8856984" cy="4824536"/>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o-RO" dirty="0" smtClean="0"/>
              <a:t>Faceți clic pentru a edita stilurile de text Coordonator</a:t>
            </a:r>
          </a:p>
          <a:p>
            <a:pPr lvl="1"/>
            <a:r>
              <a:rPr lang="ro-RO" dirty="0" smtClean="0"/>
              <a:t>Al doilea nivel</a:t>
            </a:r>
          </a:p>
          <a:p>
            <a:pPr lvl="2"/>
            <a:r>
              <a:rPr lang="ro-RO" dirty="0" smtClean="0"/>
              <a:t>Al treilea nivel</a:t>
            </a:r>
          </a:p>
          <a:p>
            <a:pPr lvl="3"/>
            <a:r>
              <a:rPr lang="ro-RO" dirty="0" smtClean="0"/>
              <a:t>Al patrulea nivel</a:t>
            </a:r>
          </a:p>
          <a:p>
            <a:pPr lvl="4"/>
            <a:r>
              <a:rPr lang="ro-RO" dirty="0" smtClean="0"/>
              <a:t>Al cincilea nivel</a:t>
            </a:r>
            <a:endParaRPr lang="en-US" dirty="0" smtClean="0"/>
          </a:p>
        </p:txBody>
      </p:sp>
      <p:sp>
        <p:nvSpPr>
          <p:cNvPr id="1028" name="Rectangle 4"/>
          <p:cNvSpPr>
            <a:spLocks noGrp="1" noChangeArrowheads="1"/>
          </p:cNvSpPr>
          <p:nvPr>
            <p:ph type="dt" sz="half" idx="2"/>
          </p:nvPr>
        </p:nvSpPr>
        <p:spPr bwMode="auto">
          <a:xfrm>
            <a:off x="685800" y="6284168"/>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03042B"/>
                </a:solidFill>
                <a:latin typeface="Times New Roman" pitchFamily="18" charset="0"/>
                <a:cs typeface="Times New Roman" pitchFamily="18" charset="0"/>
              </a:defRPr>
            </a:lvl1pPr>
          </a:lstStyle>
          <a:p>
            <a:fld id="{1FCF8F85-E2FF-4798-893C-0519AD9EAC9B}" type="datetime8">
              <a:rPr lang="ro-RO" smtClean="0"/>
              <a:t>12.03.2012 12:16</a:t>
            </a:fld>
            <a:endParaRPr lang="en-US"/>
          </a:p>
        </p:txBody>
      </p:sp>
      <p:sp>
        <p:nvSpPr>
          <p:cNvPr id="1029" name="Rectangle 5"/>
          <p:cNvSpPr>
            <a:spLocks noGrp="1" noChangeArrowheads="1"/>
          </p:cNvSpPr>
          <p:nvPr>
            <p:ph type="ftr" sz="quarter" idx="3"/>
          </p:nvPr>
        </p:nvSpPr>
        <p:spPr bwMode="auto">
          <a:xfrm>
            <a:off x="3124200" y="6284168"/>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rgbClr val="03042B"/>
                </a:solidFill>
                <a:latin typeface="Times New Roman" pitchFamily="18" charset="0"/>
                <a:cs typeface="Times New Roman" pitchFamily="18" charset="0"/>
              </a:defRPr>
            </a:lvl1pPr>
          </a:lstStyle>
          <a:p>
            <a:endParaRPr lang="en-US"/>
          </a:p>
        </p:txBody>
      </p:sp>
      <p:sp>
        <p:nvSpPr>
          <p:cNvPr id="1030" name="Rectangle 6"/>
          <p:cNvSpPr>
            <a:spLocks noGrp="1" noChangeArrowheads="1"/>
          </p:cNvSpPr>
          <p:nvPr>
            <p:ph type="sldNum" sz="quarter" idx="4"/>
          </p:nvPr>
        </p:nvSpPr>
        <p:spPr bwMode="auto">
          <a:xfrm>
            <a:off x="6553200" y="6284168"/>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3042B"/>
                </a:solidFill>
                <a:latin typeface="Times New Roman" pitchFamily="18" charset="0"/>
                <a:cs typeface="Times New Roman" pitchFamily="18" charset="0"/>
              </a:defRPr>
            </a:lvl1pPr>
          </a:lstStyle>
          <a:p>
            <a:fld id="{7D5BC5DA-F1D7-4F15-8D07-CE628665C01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p:txStyles>
    <p:titleStyle>
      <a:lvl1pPr algn="ctr" rtl="0" eaLnBrk="1" fontAlgn="base" hangingPunct="1">
        <a:spcBef>
          <a:spcPct val="0"/>
        </a:spcBef>
        <a:spcAft>
          <a:spcPct val="0"/>
        </a:spcAft>
        <a:defRPr sz="3600" b="1">
          <a:solidFill>
            <a:srgbClr val="03042B"/>
          </a:solidFill>
          <a:effectLst>
            <a:outerShdw blurRad="38100" dist="38100" dir="2700000" algn="tl">
              <a:srgbClr val="000000">
                <a:alpha val="43137"/>
              </a:srgbClr>
            </a:outerShdw>
          </a:effectLst>
          <a:latin typeface="Times New Roman" pitchFamily="18" charset="0"/>
          <a:ea typeface="+mj-ea"/>
          <a:cs typeface="Times New Roman" pitchFamily="18" charset="0"/>
        </a:defRPr>
      </a:lvl1pPr>
      <a:lvl2pPr algn="ctr" rtl="0" eaLnBrk="1" fontAlgn="base" hangingPunct="1">
        <a:spcBef>
          <a:spcPct val="0"/>
        </a:spcBef>
        <a:spcAft>
          <a:spcPct val="0"/>
        </a:spcAft>
        <a:defRPr sz="4400">
          <a:solidFill>
            <a:srgbClr val="03042B"/>
          </a:solidFill>
          <a:latin typeface="Trebuchet MS" charset="0"/>
        </a:defRPr>
      </a:lvl2pPr>
      <a:lvl3pPr algn="ctr" rtl="0" eaLnBrk="1" fontAlgn="base" hangingPunct="1">
        <a:spcBef>
          <a:spcPct val="0"/>
        </a:spcBef>
        <a:spcAft>
          <a:spcPct val="0"/>
        </a:spcAft>
        <a:defRPr sz="4400">
          <a:solidFill>
            <a:srgbClr val="03042B"/>
          </a:solidFill>
          <a:latin typeface="Trebuchet MS" charset="0"/>
        </a:defRPr>
      </a:lvl3pPr>
      <a:lvl4pPr algn="ctr" rtl="0" eaLnBrk="1" fontAlgn="base" hangingPunct="1">
        <a:spcBef>
          <a:spcPct val="0"/>
        </a:spcBef>
        <a:spcAft>
          <a:spcPct val="0"/>
        </a:spcAft>
        <a:defRPr sz="4400">
          <a:solidFill>
            <a:srgbClr val="03042B"/>
          </a:solidFill>
          <a:latin typeface="Trebuchet MS" charset="0"/>
        </a:defRPr>
      </a:lvl4pPr>
      <a:lvl5pPr algn="ctr" rtl="0" eaLnBrk="1" fontAlgn="base" hangingPunct="1">
        <a:spcBef>
          <a:spcPct val="0"/>
        </a:spcBef>
        <a:spcAft>
          <a:spcPct val="0"/>
        </a:spcAft>
        <a:defRPr sz="4400">
          <a:solidFill>
            <a:srgbClr val="03042B"/>
          </a:solidFill>
          <a:latin typeface="Trebuchet MS" charset="0"/>
        </a:defRPr>
      </a:lvl5pPr>
      <a:lvl6pPr marL="457200" algn="ctr" rtl="0" eaLnBrk="1" fontAlgn="base" hangingPunct="1">
        <a:spcBef>
          <a:spcPct val="0"/>
        </a:spcBef>
        <a:spcAft>
          <a:spcPct val="0"/>
        </a:spcAft>
        <a:defRPr sz="4400">
          <a:solidFill>
            <a:srgbClr val="03042B"/>
          </a:solidFill>
          <a:latin typeface="Trebuchet MS" charset="0"/>
        </a:defRPr>
      </a:lvl6pPr>
      <a:lvl7pPr marL="914400" algn="ctr" rtl="0" eaLnBrk="1" fontAlgn="base" hangingPunct="1">
        <a:spcBef>
          <a:spcPct val="0"/>
        </a:spcBef>
        <a:spcAft>
          <a:spcPct val="0"/>
        </a:spcAft>
        <a:defRPr sz="4400">
          <a:solidFill>
            <a:srgbClr val="03042B"/>
          </a:solidFill>
          <a:latin typeface="Trebuchet MS" charset="0"/>
        </a:defRPr>
      </a:lvl7pPr>
      <a:lvl8pPr marL="1371600" algn="ctr" rtl="0" eaLnBrk="1" fontAlgn="base" hangingPunct="1">
        <a:spcBef>
          <a:spcPct val="0"/>
        </a:spcBef>
        <a:spcAft>
          <a:spcPct val="0"/>
        </a:spcAft>
        <a:defRPr sz="4400">
          <a:solidFill>
            <a:srgbClr val="03042B"/>
          </a:solidFill>
          <a:latin typeface="Trebuchet MS" charset="0"/>
        </a:defRPr>
      </a:lvl8pPr>
      <a:lvl9pPr marL="1828800" algn="ctr" rtl="0" eaLnBrk="1" fontAlgn="base" hangingPunct="1">
        <a:spcBef>
          <a:spcPct val="0"/>
        </a:spcBef>
        <a:spcAft>
          <a:spcPct val="0"/>
        </a:spcAft>
        <a:defRPr sz="4400">
          <a:solidFill>
            <a:srgbClr val="03042B"/>
          </a:solidFill>
          <a:latin typeface="Trebuchet MS" charset="0"/>
        </a:defRPr>
      </a:lvl9pPr>
    </p:titleStyle>
    <p:bodyStyle>
      <a:lvl1pPr marL="342900" indent="-342900" algn="l" rtl="0" eaLnBrk="1" fontAlgn="base" hangingPunct="1">
        <a:spcBef>
          <a:spcPct val="20000"/>
        </a:spcBef>
        <a:spcAft>
          <a:spcPct val="0"/>
        </a:spcAft>
        <a:buChar char="•"/>
        <a:defRPr sz="2400">
          <a:solidFill>
            <a:srgbClr val="03042B"/>
          </a:solidFill>
          <a:latin typeface="Times New Roman" pitchFamily="18" charset="0"/>
          <a:ea typeface="+mn-ea"/>
          <a:cs typeface="Times New Roman" pitchFamily="18" charset="0"/>
        </a:defRPr>
      </a:lvl1pPr>
      <a:lvl2pPr marL="742950" indent="-285750" algn="l" rtl="0" eaLnBrk="1" fontAlgn="base" hangingPunct="1">
        <a:spcBef>
          <a:spcPct val="20000"/>
        </a:spcBef>
        <a:spcAft>
          <a:spcPct val="0"/>
        </a:spcAft>
        <a:buChar char="–"/>
        <a:defRPr sz="2400">
          <a:solidFill>
            <a:srgbClr val="03042B"/>
          </a:solidFill>
          <a:latin typeface="Times New Roman" pitchFamily="18" charset="0"/>
          <a:cs typeface="Times New Roman" pitchFamily="18" charset="0"/>
        </a:defRPr>
      </a:lvl2pPr>
      <a:lvl3pPr marL="1143000" indent="-228600" algn="l" rtl="0" eaLnBrk="1" fontAlgn="base" hangingPunct="1">
        <a:spcBef>
          <a:spcPct val="20000"/>
        </a:spcBef>
        <a:spcAft>
          <a:spcPct val="0"/>
        </a:spcAft>
        <a:buChar char="•"/>
        <a:defRPr sz="2400">
          <a:solidFill>
            <a:srgbClr val="03042B"/>
          </a:solidFill>
          <a:latin typeface="Times New Roman" pitchFamily="18" charset="0"/>
          <a:cs typeface="Times New Roman" pitchFamily="18" charset="0"/>
        </a:defRPr>
      </a:lvl3pPr>
      <a:lvl4pPr marL="1600200" indent="-228600" algn="l" rtl="0" eaLnBrk="1" fontAlgn="base" hangingPunct="1">
        <a:spcBef>
          <a:spcPct val="20000"/>
        </a:spcBef>
        <a:spcAft>
          <a:spcPct val="0"/>
        </a:spcAft>
        <a:buChar char="–"/>
        <a:defRPr sz="2400">
          <a:solidFill>
            <a:srgbClr val="03042B"/>
          </a:solidFill>
          <a:latin typeface="Times New Roman" pitchFamily="18" charset="0"/>
          <a:cs typeface="Times New Roman" pitchFamily="18" charset="0"/>
        </a:defRPr>
      </a:lvl4pPr>
      <a:lvl5pPr marL="2057400" indent="-228600" algn="l" rtl="0" eaLnBrk="1" fontAlgn="base" hangingPunct="1">
        <a:spcBef>
          <a:spcPct val="20000"/>
        </a:spcBef>
        <a:spcAft>
          <a:spcPct val="0"/>
        </a:spcAft>
        <a:buChar char="»"/>
        <a:defRPr sz="2400">
          <a:solidFill>
            <a:srgbClr val="03042B"/>
          </a:solidFill>
          <a:latin typeface="Times New Roman" pitchFamily="18" charset="0"/>
          <a:cs typeface="Times New Roman" pitchFamily="18" charset="0"/>
        </a:defRPr>
      </a:lvl5pPr>
      <a:lvl6pPr marL="2514600" indent="-228600" algn="l" rtl="0" eaLnBrk="1" fontAlgn="base" hangingPunct="1">
        <a:spcBef>
          <a:spcPct val="20000"/>
        </a:spcBef>
        <a:spcAft>
          <a:spcPct val="0"/>
        </a:spcAft>
        <a:buChar char="»"/>
        <a:defRPr sz="2000">
          <a:solidFill>
            <a:srgbClr val="03042B"/>
          </a:solidFill>
          <a:latin typeface="+mn-lt"/>
        </a:defRPr>
      </a:lvl6pPr>
      <a:lvl7pPr marL="2971800" indent="-228600" algn="l" rtl="0" eaLnBrk="1" fontAlgn="base" hangingPunct="1">
        <a:spcBef>
          <a:spcPct val="20000"/>
        </a:spcBef>
        <a:spcAft>
          <a:spcPct val="0"/>
        </a:spcAft>
        <a:buChar char="»"/>
        <a:defRPr sz="2000">
          <a:solidFill>
            <a:srgbClr val="03042B"/>
          </a:solidFill>
          <a:latin typeface="+mn-lt"/>
        </a:defRPr>
      </a:lvl7pPr>
      <a:lvl8pPr marL="3429000" indent="-228600" algn="l" rtl="0" eaLnBrk="1" fontAlgn="base" hangingPunct="1">
        <a:spcBef>
          <a:spcPct val="20000"/>
        </a:spcBef>
        <a:spcAft>
          <a:spcPct val="0"/>
        </a:spcAft>
        <a:buChar char="»"/>
        <a:defRPr sz="2000">
          <a:solidFill>
            <a:srgbClr val="03042B"/>
          </a:solidFill>
          <a:latin typeface="+mn-lt"/>
        </a:defRPr>
      </a:lvl8pPr>
      <a:lvl9pPr marL="3886200" indent="-228600" algn="l" rtl="0" eaLnBrk="1" fontAlgn="base" hangingPunct="1">
        <a:spcBef>
          <a:spcPct val="20000"/>
        </a:spcBef>
        <a:spcAft>
          <a:spcPct val="0"/>
        </a:spcAft>
        <a:buChar char="»"/>
        <a:defRPr sz="2000">
          <a:solidFill>
            <a:srgbClr val="03042B"/>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2" Type="http://schemas.openxmlformats.org/officeDocument/2006/relationships/hyperlink" Target="http://www.dailygalaxy.com/"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ctrTitle"/>
          </p:nvPr>
        </p:nvSpPr>
        <p:spPr>
          <a:xfrm>
            <a:off x="357158" y="2667000"/>
            <a:ext cx="8501122" cy="1143000"/>
          </a:xfrm>
        </p:spPr>
        <p:txBody>
          <a:bodyPr/>
          <a:lstStyle/>
          <a:p>
            <a:r>
              <a:rPr lang="en-US" sz="3400" dirty="0" smtClean="0"/>
              <a:t>ABORDAREA CONSTRUCTIVISTĂ A PROCESULUI DE PREDARE-ÎNVĂŢARE</a:t>
            </a:r>
            <a:endParaRPr lang="en-US" sz="3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dirty="0" smtClean="0"/>
              <a:t>Exerciţiul </a:t>
            </a:r>
            <a:r>
              <a:rPr lang="ro-RO" dirty="0" smtClean="0"/>
              <a:t>2 </a:t>
            </a:r>
            <a:r>
              <a:rPr lang="ro-RO" dirty="0" smtClean="0"/>
              <a:t>– “Exersează-ţi atenţia”</a:t>
            </a:r>
            <a:endParaRPr lang="ro-RO" dirty="0"/>
          </a:p>
        </p:txBody>
      </p:sp>
      <p:sp>
        <p:nvSpPr>
          <p:cNvPr id="3" name="Substituent conținut 2"/>
          <p:cNvSpPr>
            <a:spLocks noGrp="1"/>
          </p:cNvSpPr>
          <p:nvPr>
            <p:ph idx="1"/>
          </p:nvPr>
        </p:nvSpPr>
        <p:spPr/>
        <p:txBody>
          <a:bodyPr/>
          <a:lstStyle/>
          <a:p>
            <a:r>
              <a:rPr lang="ro-RO" dirty="0" smtClean="0"/>
              <a:t>Ascultă cu atenţie textul parcurs de formator.</a:t>
            </a:r>
          </a:p>
          <a:p>
            <a:endParaRPr lang="ro-RO" dirty="0" smtClean="0"/>
          </a:p>
          <a:p>
            <a:r>
              <a:rPr lang="ro-RO" dirty="0" smtClean="0"/>
              <a:t>Ce ai reţinut?</a:t>
            </a:r>
          </a:p>
          <a:p>
            <a:endParaRPr lang="ro-RO" dirty="0" smtClean="0"/>
          </a:p>
          <a:p>
            <a:r>
              <a:rPr lang="ro-RO" dirty="0" smtClean="0"/>
              <a:t>Parcurgi </a:t>
            </a:r>
            <a:r>
              <a:rPr lang="ro-RO" dirty="0" smtClean="0"/>
              <a:t>în ritm propriu </a:t>
            </a:r>
            <a:r>
              <a:rPr lang="ro-RO" dirty="0" smtClean="0"/>
              <a:t>textul propus de </a:t>
            </a:r>
            <a:r>
              <a:rPr lang="ro-RO" dirty="0" smtClean="0"/>
              <a:t>formator (</a:t>
            </a:r>
            <a:r>
              <a:rPr lang="ro-RO" dirty="0" err="1" smtClean="0"/>
              <a:t>slide</a:t>
            </a:r>
            <a:r>
              <a:rPr lang="ro-RO" dirty="0" err="1" smtClean="0"/>
              <a:t>-ul</a:t>
            </a:r>
            <a:r>
              <a:rPr lang="ro-RO" dirty="0" smtClean="0"/>
              <a:t> următor)</a:t>
            </a:r>
            <a:r>
              <a:rPr lang="ro-RO" dirty="0" smtClean="0"/>
              <a:t>.</a:t>
            </a:r>
            <a:endParaRPr lang="ro-RO" dirty="0" smtClean="0"/>
          </a:p>
          <a:p>
            <a:endParaRPr lang="ro-RO" dirty="0" smtClean="0"/>
          </a:p>
          <a:p>
            <a:r>
              <a:rPr lang="ro-RO" dirty="0" smtClean="0"/>
              <a:t>Dar, acum, ce ai reţinut?</a:t>
            </a:r>
          </a:p>
          <a:p>
            <a:endParaRPr lang="ro-RO" dirty="0" smtClean="0"/>
          </a:p>
          <a:p>
            <a:r>
              <a:rPr lang="ro-RO" dirty="0" smtClean="0">
                <a:solidFill>
                  <a:srgbClr val="7030A0"/>
                </a:solidFill>
              </a:rPr>
              <a:t>Concluzia?</a:t>
            </a:r>
          </a:p>
          <a:p>
            <a:endParaRPr lang="ro-RO" dirty="0" smtClean="0"/>
          </a:p>
        </p:txBody>
      </p:sp>
      <p:pic>
        <p:nvPicPr>
          <p:cNvPr id="6" name="Imagine 5" descr="mutu.png"/>
          <p:cNvPicPr>
            <a:picLocks noChangeAspect="1"/>
          </p:cNvPicPr>
          <p:nvPr/>
        </p:nvPicPr>
        <p:blipFill>
          <a:blip r:embed="rId3" cstate="print"/>
          <a:stretch>
            <a:fillRect/>
          </a:stretch>
        </p:blipFill>
        <p:spPr>
          <a:xfrm>
            <a:off x="6929454" y="5286388"/>
            <a:ext cx="1857388" cy="1352269"/>
          </a:xfrm>
          <a:prstGeom prst="rect">
            <a:avLst/>
          </a:prstGeom>
        </p:spPr>
      </p:pic>
      <p:sp>
        <p:nvSpPr>
          <p:cNvPr id="5" name="Substituent dată 4"/>
          <p:cNvSpPr>
            <a:spLocks noGrp="1"/>
          </p:cNvSpPr>
          <p:nvPr>
            <p:ph type="dt" sz="half" idx="10"/>
          </p:nvPr>
        </p:nvSpPr>
        <p:spPr/>
        <p:txBody>
          <a:bodyPr/>
          <a:lstStyle/>
          <a:p>
            <a:fld id="{AB315EE2-1A8A-41A7-9968-D4B51A1E5120}" type="datetime8">
              <a:rPr lang="ro-RO" smtClean="0"/>
              <a:t>12.03.2012 12:16</a:t>
            </a:fld>
            <a:endParaRPr lang="en-US"/>
          </a:p>
        </p:txBody>
      </p:sp>
      <p:sp>
        <p:nvSpPr>
          <p:cNvPr id="7" name="Substituent număr diapozitiv 6"/>
          <p:cNvSpPr>
            <a:spLocks noGrp="1"/>
          </p:cNvSpPr>
          <p:nvPr>
            <p:ph type="sldNum" sz="quarter" idx="12"/>
          </p:nvPr>
        </p:nvSpPr>
        <p:spPr/>
        <p:txBody>
          <a:bodyPr/>
          <a:lstStyle/>
          <a:p>
            <a:fld id="{7D5BC5DA-F1D7-4F15-8D07-CE628665C013}" type="slidenum">
              <a:rPr lang="en-US" smtClean="0"/>
              <a:pPr/>
              <a:t>10</a:t>
            </a:fld>
            <a:endParaRPr lang="en-US"/>
          </a:p>
        </p:txBody>
      </p:sp>
      <p:grpSp>
        <p:nvGrpSpPr>
          <p:cNvPr id="4" name="Grupare 7"/>
          <p:cNvGrpSpPr/>
          <p:nvPr/>
        </p:nvGrpSpPr>
        <p:grpSpPr>
          <a:xfrm>
            <a:off x="7929586" y="857232"/>
            <a:ext cx="1214414" cy="1228987"/>
            <a:chOff x="7929586" y="214290"/>
            <a:chExt cx="1214414" cy="1228987"/>
          </a:xfrm>
        </p:grpSpPr>
        <p:pic>
          <p:nvPicPr>
            <p:cNvPr id="9" name="Imagine 8" descr="ceas.png"/>
            <p:cNvPicPr>
              <a:picLocks noChangeAspect="1"/>
            </p:cNvPicPr>
            <p:nvPr/>
          </p:nvPicPr>
          <p:blipFill>
            <a:blip r:embed="rId4" cstate="print"/>
            <a:stretch>
              <a:fillRect/>
            </a:stretch>
          </p:blipFill>
          <p:spPr>
            <a:xfrm>
              <a:off x="7929586" y="214290"/>
              <a:ext cx="1214414" cy="1228987"/>
            </a:xfrm>
            <a:prstGeom prst="rect">
              <a:avLst/>
            </a:prstGeom>
          </p:spPr>
        </p:pic>
        <p:sp>
          <p:nvSpPr>
            <p:cNvPr id="10" name="CasetăText 9"/>
            <p:cNvSpPr txBox="1"/>
            <p:nvPr/>
          </p:nvSpPr>
          <p:spPr>
            <a:xfrm>
              <a:off x="8144831" y="785794"/>
              <a:ext cx="856325" cy="292388"/>
            </a:xfrm>
            <a:prstGeom prst="rect">
              <a:avLst/>
            </a:prstGeom>
            <a:noFill/>
          </p:spPr>
          <p:txBody>
            <a:bodyPr wrap="none" rtlCol="0">
              <a:spAutoFit/>
            </a:bodyPr>
            <a:lstStyle/>
            <a:p>
              <a:r>
                <a:rPr lang="ro-RO" sz="1300" dirty="0" smtClean="0">
                  <a:solidFill>
                    <a:srgbClr val="FF0000"/>
                  </a:solidFill>
                  <a:latin typeface="Times New Roman" pitchFamily="18" charset="0"/>
                  <a:cs typeface="Times New Roman" pitchFamily="18" charset="0"/>
                </a:rPr>
                <a:t>10 minute</a:t>
              </a:r>
              <a:endParaRPr lang="ro-RO" sz="1300" dirty="0">
                <a:solidFill>
                  <a:srgbClr val="FF0000"/>
                </a:solidFill>
                <a:latin typeface="Times New Roman" pitchFamily="18" charset="0"/>
                <a:cs typeface="Times New Roman" pitchFamily="18"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lide(fromBottom)">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slide(fromBottom)">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slide(fromBottom)">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slide(fromBottom)">
                                      <p:cBhvr>
                                        <p:cTn id="22" dur="500"/>
                                        <p:tgtEl>
                                          <p:spTgt spid="3">
                                            <p:txEl>
                                              <p:pRg st="6" end="6"/>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Effect transition="in" filter="slide(fromBottom)">
                                      <p:cBhvr>
                                        <p:cTn id="2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dirty="0" smtClean="0"/>
              <a:t>Universul are peste 13 miliarde de ani?</a:t>
            </a:r>
            <a:endParaRPr lang="ro-RO" dirty="0"/>
          </a:p>
        </p:txBody>
      </p:sp>
      <p:sp>
        <p:nvSpPr>
          <p:cNvPr id="3" name="Substituent conținut 2"/>
          <p:cNvSpPr>
            <a:spLocks noGrp="1"/>
          </p:cNvSpPr>
          <p:nvPr>
            <p:ph idx="1"/>
          </p:nvPr>
        </p:nvSpPr>
        <p:spPr>
          <a:xfrm>
            <a:off x="179512" y="1071546"/>
            <a:ext cx="8784976" cy="5286412"/>
          </a:xfrm>
        </p:spPr>
        <p:txBody>
          <a:bodyPr/>
          <a:lstStyle/>
          <a:p>
            <a:r>
              <a:rPr lang="ro-RO" sz="1800" b="1" dirty="0" smtClean="0"/>
              <a:t>La începuturile sale, Universul a fost un loc al extremelor. Noile cercetări efectuate cu spectru infraroşu au dus la descoperirea unei galaxii foarte îndepărtate si luminoase, având forma eliptică.</a:t>
            </a:r>
            <a:endParaRPr lang="ro-RO" sz="1800" dirty="0" smtClean="0"/>
          </a:p>
          <a:p>
            <a:r>
              <a:rPr lang="ro-RO" sz="1800" dirty="0" smtClean="0"/>
              <a:t>Galaxia nou-descoperită este situată la o depărtare de 10 miliarde de ani-lumina de noi. Ea ne poate oferi informaţii preţioase în legătura cu Universul nostru atunci când acesta avea doar un sfert din vârsta actuală, conform </a:t>
            </a:r>
            <a:r>
              <a:rPr lang="ro-RO" sz="1800" u="sng" dirty="0" err="1" smtClean="0">
                <a:hlinkClick r:id="rId2"/>
              </a:rPr>
              <a:t>www.dailygalaxy.com</a:t>
            </a:r>
            <a:r>
              <a:rPr lang="ro-RO" sz="1800" dirty="0" smtClean="0"/>
              <a:t>. </a:t>
            </a:r>
          </a:p>
          <a:p>
            <a:r>
              <a:rPr lang="ro-RO" sz="1800" dirty="0" smtClean="0"/>
              <a:t>Această galaxie este la fel de densă şi are aceeaşi mărime ca a celor aflate mult mai aproape de noi. Galaxiile eliptice pot fi de zece ori mai mari decât cele de tip spirală, aşa cum este Calea Lactee. Originea lor ne poate oferi o imagine mai clară a începutului Universului în care trăim.</a:t>
            </a:r>
          </a:p>
          <a:p>
            <a:r>
              <a:rPr lang="ro-RO" sz="1800" dirty="0" smtClean="0"/>
              <a:t>Cercetări anterioare au relevat existenţa unui număr de aproximativ 10.000 de galaxii complet formate doar într-o porţiune a constelaţiei </a:t>
            </a:r>
            <a:r>
              <a:rPr lang="ro-RO" sz="1800" dirty="0" err="1" smtClean="0"/>
              <a:t>Formax</a:t>
            </a:r>
            <a:r>
              <a:rPr lang="ro-RO" sz="1800" dirty="0" smtClean="0"/>
              <a:t>, aflată imediat sub constelaţia Orion. Acestea au apărut la doar 700 de ani după Big Bang-ul iniţial, atunci când Universul avea doar 5% din actuala vârstă.</a:t>
            </a:r>
          </a:p>
          <a:p>
            <a:r>
              <a:rPr lang="ro-RO" sz="1800" dirty="0" smtClean="0"/>
              <a:t>Alte galaxii mai îndepărtate pot avea chiar 13 miliarde de ani vechime, ele apărând înaintea Big Bang-ului. Este posibil ca şi Calea Lactee să se fi format imediat după Big Bang, mărind, astfel, vârsta pe care oamenii de ştiinţă i-o atribuiseră iniţial. </a:t>
            </a:r>
          </a:p>
          <a:p>
            <a:r>
              <a:rPr lang="ro-RO" sz="1800" dirty="0" smtClean="0"/>
              <a:t>Sursa: </a:t>
            </a:r>
            <a:r>
              <a:rPr lang="ro-RO" sz="1800" dirty="0" err="1" smtClean="0"/>
              <a:t>www.ziare.com</a:t>
            </a:r>
            <a:endParaRPr lang="ro-RO" sz="1800" dirty="0"/>
          </a:p>
        </p:txBody>
      </p:sp>
      <p:sp>
        <p:nvSpPr>
          <p:cNvPr id="4" name="Substituent dată 3"/>
          <p:cNvSpPr>
            <a:spLocks noGrp="1"/>
          </p:cNvSpPr>
          <p:nvPr>
            <p:ph type="dt" sz="half" idx="10"/>
          </p:nvPr>
        </p:nvSpPr>
        <p:spPr/>
        <p:txBody>
          <a:bodyPr/>
          <a:lstStyle/>
          <a:p>
            <a:fld id="{835CF2B5-0354-4E26-9528-A53A075DBEBA}" type="datetime8">
              <a:rPr lang="ro-RO" smtClean="0"/>
              <a:t>12.03.2012 12:16</a:t>
            </a:fld>
            <a:endParaRPr lang="en-US"/>
          </a:p>
        </p:txBody>
      </p:sp>
      <p:sp>
        <p:nvSpPr>
          <p:cNvPr id="5" name="Substituent număr diapozitiv 4"/>
          <p:cNvSpPr>
            <a:spLocks noGrp="1"/>
          </p:cNvSpPr>
          <p:nvPr>
            <p:ph type="sldNum" sz="quarter" idx="12"/>
          </p:nvPr>
        </p:nvSpPr>
        <p:spPr/>
        <p:txBody>
          <a:bodyPr/>
          <a:lstStyle/>
          <a:p>
            <a:fld id="{7D5BC5DA-F1D7-4F15-8D07-CE628665C013}" type="slidenum">
              <a:rPr lang="en-US" smtClean="0"/>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dirty="0" smtClean="0"/>
              <a:t>Clasificare</a:t>
            </a:r>
            <a:endParaRPr lang="ro-RO" dirty="0"/>
          </a:p>
        </p:txBody>
      </p:sp>
      <p:sp>
        <p:nvSpPr>
          <p:cNvPr id="3" name="Substituent conținut 2"/>
          <p:cNvSpPr>
            <a:spLocks noGrp="1"/>
          </p:cNvSpPr>
          <p:nvPr>
            <p:ph idx="1"/>
          </p:nvPr>
        </p:nvSpPr>
        <p:spPr/>
        <p:txBody>
          <a:bodyPr/>
          <a:lstStyle/>
          <a:p>
            <a:r>
              <a:rPr lang="ro-RO" dirty="0" smtClean="0"/>
              <a:t>Există </a:t>
            </a:r>
            <a:r>
              <a:rPr lang="ro-RO" dirty="0" smtClean="0">
                <a:solidFill>
                  <a:srgbClr val="FF0000"/>
                </a:solidFill>
              </a:rPr>
              <a:t>trei şcoli de psihologie</a:t>
            </a:r>
            <a:r>
              <a:rPr lang="ro-RO" dirty="0" smtClean="0"/>
              <a:t> care au contribuit la teoria învăţării: </a:t>
            </a:r>
          </a:p>
          <a:p>
            <a:pPr lvl="3"/>
            <a:r>
              <a:rPr lang="ro-RO" dirty="0" smtClean="0">
                <a:solidFill>
                  <a:srgbClr val="FF0000"/>
                </a:solidFill>
              </a:rPr>
              <a:t>şcoala constructivistă</a:t>
            </a:r>
          </a:p>
          <a:p>
            <a:pPr lvl="3"/>
            <a:r>
              <a:rPr lang="ro-RO" dirty="0" smtClean="0">
                <a:solidFill>
                  <a:srgbClr val="FF0000"/>
                </a:solidFill>
              </a:rPr>
              <a:t>şcoala </a:t>
            </a:r>
            <a:r>
              <a:rPr lang="it-IT" dirty="0" smtClean="0">
                <a:solidFill>
                  <a:srgbClr val="FF0000"/>
                </a:solidFill>
              </a:rPr>
              <a:t>behaviorist</a:t>
            </a:r>
            <a:r>
              <a:rPr lang="ro-RO" dirty="0" smtClean="0">
                <a:solidFill>
                  <a:srgbClr val="FF0000"/>
                </a:solidFill>
              </a:rPr>
              <a:t>ă</a:t>
            </a:r>
          </a:p>
          <a:p>
            <a:pPr lvl="3"/>
            <a:r>
              <a:rPr lang="ro-RO" dirty="0" smtClean="0">
                <a:solidFill>
                  <a:srgbClr val="FF0000"/>
                </a:solidFill>
              </a:rPr>
              <a:t>şcoala</a:t>
            </a:r>
            <a:r>
              <a:rPr lang="it-IT" dirty="0" smtClean="0">
                <a:solidFill>
                  <a:srgbClr val="FF0000"/>
                </a:solidFill>
              </a:rPr>
              <a:t> umanist</a:t>
            </a:r>
            <a:r>
              <a:rPr lang="ro-RO" dirty="0" smtClean="0">
                <a:solidFill>
                  <a:srgbClr val="FF0000"/>
                </a:solidFill>
              </a:rPr>
              <a:t>ă</a:t>
            </a:r>
            <a:r>
              <a:rPr lang="it-IT" dirty="0" smtClean="0">
                <a:solidFill>
                  <a:srgbClr val="FF0000"/>
                </a:solidFill>
              </a:rPr>
              <a:t>. </a:t>
            </a:r>
            <a:endParaRPr lang="ro-RO" dirty="0" smtClean="0">
              <a:solidFill>
                <a:srgbClr val="FF0000"/>
              </a:solidFill>
            </a:endParaRPr>
          </a:p>
          <a:p>
            <a:r>
              <a:rPr lang="it-IT" dirty="0" smtClean="0"/>
              <a:t>Ele se completeaz</a:t>
            </a:r>
            <a:r>
              <a:rPr lang="ro-RO" dirty="0" smtClean="0"/>
              <a:t>ă</a:t>
            </a:r>
            <a:r>
              <a:rPr lang="it-IT" dirty="0" smtClean="0"/>
              <a:t> unele pe altele, pe alocuri se suprapun, </a:t>
            </a:r>
            <a:r>
              <a:rPr lang="ro-RO" dirty="0" smtClean="0"/>
              <a:t>fi</a:t>
            </a:r>
            <a:r>
              <a:rPr lang="it-IT" dirty="0" smtClean="0"/>
              <a:t>ecare</a:t>
            </a:r>
            <a:r>
              <a:rPr lang="ro-RO" dirty="0" smtClean="0"/>
              <a:t> privind învăţarea dintr-o perspectivă diferită.</a:t>
            </a:r>
            <a:endParaRPr lang="ro-RO" dirty="0"/>
          </a:p>
        </p:txBody>
      </p:sp>
      <p:sp>
        <p:nvSpPr>
          <p:cNvPr id="4" name="Substituent dată 3"/>
          <p:cNvSpPr>
            <a:spLocks noGrp="1"/>
          </p:cNvSpPr>
          <p:nvPr>
            <p:ph type="dt" sz="half" idx="10"/>
          </p:nvPr>
        </p:nvSpPr>
        <p:spPr/>
        <p:txBody>
          <a:bodyPr/>
          <a:lstStyle/>
          <a:p>
            <a:fld id="{B26F89E1-4BC9-45AA-9692-73DA7B85438E}" type="datetime8">
              <a:rPr lang="ro-RO" smtClean="0"/>
              <a:t>12.03.2012 12:16</a:t>
            </a:fld>
            <a:endParaRPr lang="en-US"/>
          </a:p>
        </p:txBody>
      </p:sp>
      <p:sp>
        <p:nvSpPr>
          <p:cNvPr id="5" name="Substituent număr diapozitiv 4"/>
          <p:cNvSpPr>
            <a:spLocks noGrp="1"/>
          </p:cNvSpPr>
          <p:nvPr>
            <p:ph type="sldNum" sz="quarter" idx="12"/>
          </p:nvPr>
        </p:nvSpPr>
        <p:spPr/>
        <p:txBody>
          <a:bodyPr/>
          <a:lstStyle/>
          <a:p>
            <a:fld id="{7D5BC5DA-F1D7-4F15-8D07-CE628665C013}" type="slidenum">
              <a:rPr lang="en-US" smtClean="0"/>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dirty="0" smtClean="0"/>
              <a:t>Şcoala constructivistă</a:t>
            </a:r>
            <a:endParaRPr lang="ro-RO" dirty="0"/>
          </a:p>
        </p:txBody>
      </p:sp>
      <p:sp>
        <p:nvSpPr>
          <p:cNvPr id="3" name="Substituent conținut 2"/>
          <p:cNvSpPr>
            <a:spLocks noGrp="1"/>
          </p:cNvSpPr>
          <p:nvPr>
            <p:ph idx="1"/>
          </p:nvPr>
        </p:nvSpPr>
        <p:spPr/>
        <p:txBody>
          <a:bodyPr/>
          <a:lstStyle/>
          <a:p>
            <a:r>
              <a:rPr lang="ro-RO" sz="2500" dirty="0" smtClean="0">
                <a:solidFill>
                  <a:srgbClr val="FF0000"/>
                </a:solidFill>
              </a:rPr>
              <a:t>Şcoala constructivistă </a:t>
            </a:r>
            <a:r>
              <a:rPr lang="ro-RO" sz="2500" dirty="0" smtClean="0"/>
              <a:t>urmăreşte </a:t>
            </a:r>
            <a:r>
              <a:rPr lang="ro-RO" sz="2500" dirty="0" smtClean="0">
                <a:solidFill>
                  <a:srgbClr val="7030A0"/>
                </a:solidFill>
              </a:rPr>
              <a:t>învăţarea prin înţelegere</a:t>
            </a:r>
            <a:r>
              <a:rPr lang="ro-RO" sz="2500" dirty="0" smtClean="0"/>
              <a:t>, </a:t>
            </a:r>
            <a:r>
              <a:rPr lang="ro-RO" sz="2500" dirty="0" smtClean="0">
                <a:solidFill>
                  <a:srgbClr val="7030A0"/>
                </a:solidFill>
              </a:rPr>
              <a:t>învăţarea cu sens</a:t>
            </a:r>
            <a:r>
              <a:rPr lang="ro-RO" sz="2500" dirty="0" smtClean="0"/>
              <a:t>, ceea ce presupune că </a:t>
            </a:r>
            <a:r>
              <a:rPr lang="ro-RO" sz="2500" dirty="0" smtClean="0">
                <a:solidFill>
                  <a:srgbClr val="7030A0"/>
                </a:solidFill>
              </a:rPr>
              <a:t>lucrurile nou învăţate sunt construite pe cele deja cunoscute</a:t>
            </a:r>
            <a:r>
              <a:rPr lang="ro-RO" sz="2500" dirty="0" smtClean="0"/>
              <a:t>. </a:t>
            </a:r>
          </a:p>
          <a:p>
            <a:r>
              <a:rPr lang="ro-RO" sz="2500" dirty="0" smtClean="0">
                <a:solidFill>
                  <a:srgbClr val="FF0000"/>
                </a:solidFill>
              </a:rPr>
              <a:t>Înţelegerea unui concept</a:t>
            </a:r>
            <a:r>
              <a:rPr lang="ro-RO" sz="2500" dirty="0" smtClean="0"/>
              <a:t> înseamnă </a:t>
            </a:r>
            <a:r>
              <a:rPr lang="ro-RO" sz="2500" dirty="0" smtClean="0">
                <a:solidFill>
                  <a:srgbClr val="FF0000"/>
                </a:solidFill>
              </a:rPr>
              <a:t>capacitatea de a-l explica prin referire la alte concepte</a:t>
            </a:r>
            <a:r>
              <a:rPr lang="ro-RO" sz="2500" dirty="0" smtClean="0"/>
              <a:t>.</a:t>
            </a:r>
          </a:p>
          <a:p>
            <a:r>
              <a:rPr lang="ro-RO" sz="2500" dirty="0" smtClean="0"/>
              <a:t>Acest tip de învăţare este un proces zilnic. Când se învaţă ceva nou, se produc </a:t>
            </a:r>
            <a:r>
              <a:rPr lang="ro-RO" sz="2500" dirty="0" smtClean="0">
                <a:solidFill>
                  <a:srgbClr val="FF0000"/>
                </a:solidFill>
              </a:rPr>
              <a:t>legături între neuroni</a:t>
            </a:r>
            <a:r>
              <a:rPr lang="ro-RO" sz="2500" dirty="0" smtClean="0"/>
              <a:t>, creându-se o reţea ce codifică noile elemente de învăţare. Când trebuie să reţinem ceva nou învăţat, apelăm la neuroni să citească informaţia. Dacă înţelegem ce învăţăm, atunci informaţia nouă se conectează la cea existentă. Gândurile călătoresc </a:t>
            </a:r>
            <a:r>
              <a:rPr lang="ro-RO" sz="2500" dirty="0" smtClean="0"/>
              <a:t>pe </a:t>
            </a:r>
            <a:r>
              <a:rPr lang="ro-RO" sz="2500" dirty="0" smtClean="0"/>
              <a:t>legăturile între învăţarea nouă şi cea existentă.</a:t>
            </a:r>
            <a:endParaRPr lang="ro-RO" sz="2500" dirty="0"/>
          </a:p>
        </p:txBody>
      </p:sp>
      <p:sp>
        <p:nvSpPr>
          <p:cNvPr id="4" name="Substituent dată 3"/>
          <p:cNvSpPr>
            <a:spLocks noGrp="1"/>
          </p:cNvSpPr>
          <p:nvPr>
            <p:ph type="dt" sz="half" idx="10"/>
          </p:nvPr>
        </p:nvSpPr>
        <p:spPr/>
        <p:txBody>
          <a:bodyPr/>
          <a:lstStyle/>
          <a:p>
            <a:fld id="{4FBE4459-0441-437A-B9C3-7232D6C3BA20}" type="datetime8">
              <a:rPr lang="ro-RO" smtClean="0"/>
              <a:t>12.03.2012 12:16</a:t>
            </a:fld>
            <a:endParaRPr lang="en-US"/>
          </a:p>
        </p:txBody>
      </p:sp>
      <p:sp>
        <p:nvSpPr>
          <p:cNvPr id="5" name="Substituent număr diapozitiv 4"/>
          <p:cNvSpPr>
            <a:spLocks noGrp="1"/>
          </p:cNvSpPr>
          <p:nvPr>
            <p:ph type="sldNum" sz="quarter" idx="12"/>
          </p:nvPr>
        </p:nvSpPr>
        <p:spPr/>
        <p:txBody>
          <a:bodyPr/>
          <a:lstStyle/>
          <a:p>
            <a:fld id="{7D5BC5DA-F1D7-4F15-8D07-CE628665C013}"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dirty="0" smtClean="0"/>
              <a:t>Şcoala constructivistă</a:t>
            </a:r>
            <a:endParaRPr lang="ro-RO" dirty="0"/>
          </a:p>
        </p:txBody>
      </p:sp>
      <p:sp>
        <p:nvSpPr>
          <p:cNvPr id="3" name="Substituent conținut 2"/>
          <p:cNvSpPr>
            <a:spLocks noGrp="1"/>
          </p:cNvSpPr>
          <p:nvPr>
            <p:ph idx="1"/>
          </p:nvPr>
        </p:nvSpPr>
        <p:spPr/>
        <p:txBody>
          <a:bodyPr/>
          <a:lstStyle/>
          <a:p>
            <a:r>
              <a:rPr lang="ro-RO" dirty="0" smtClean="0"/>
              <a:t>În acelaşi timp, învăţarea cu succes are loc printr-un proces personal de construire de ipoteze.</a:t>
            </a:r>
          </a:p>
          <a:p>
            <a:r>
              <a:rPr lang="ro-RO" dirty="0" smtClean="0"/>
              <a:t>Cel care învaţă îşi construieşte cunoştinţele. Numai elevul care a înţeles conceptul, va putea opera cu el (rezolvă probleme ori alte sarcini utile).</a:t>
            </a:r>
          </a:p>
          <a:p>
            <a:r>
              <a:rPr lang="ro-RO" dirty="0" smtClean="0"/>
              <a:t>Ce înseamnă însă a înţelege pe deplin un subiect, să poţi utiliza ce ai învăţat în situaţii noi?</a:t>
            </a:r>
          </a:p>
          <a:p>
            <a:r>
              <a:rPr lang="ro-RO" dirty="0" smtClean="0"/>
              <a:t>Un răspuns ne oferă taxonomia lui Benjamin Bloom. </a:t>
            </a:r>
          </a:p>
        </p:txBody>
      </p:sp>
      <p:sp>
        <p:nvSpPr>
          <p:cNvPr id="4" name="Substituent dată 3"/>
          <p:cNvSpPr>
            <a:spLocks noGrp="1"/>
          </p:cNvSpPr>
          <p:nvPr>
            <p:ph type="dt" sz="half" idx="10"/>
          </p:nvPr>
        </p:nvSpPr>
        <p:spPr/>
        <p:txBody>
          <a:bodyPr/>
          <a:lstStyle/>
          <a:p>
            <a:fld id="{4062A6A6-8768-42F1-B259-FD6F24C299B3}" type="datetime8">
              <a:rPr lang="ro-RO" smtClean="0"/>
              <a:t>12.03.2012 12:16</a:t>
            </a:fld>
            <a:endParaRPr lang="en-US"/>
          </a:p>
        </p:txBody>
      </p:sp>
      <p:sp>
        <p:nvSpPr>
          <p:cNvPr id="5" name="Substituent număr diapozitiv 4"/>
          <p:cNvSpPr>
            <a:spLocks noGrp="1"/>
          </p:cNvSpPr>
          <p:nvPr>
            <p:ph type="sldNum" sz="quarter" idx="12"/>
          </p:nvPr>
        </p:nvSpPr>
        <p:spPr/>
        <p:txBody>
          <a:bodyPr/>
          <a:lstStyle/>
          <a:p>
            <a:fld id="{7D5BC5DA-F1D7-4F15-8D07-CE628665C013}" type="slidenum">
              <a:rPr lang="en-US" smtClean="0"/>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dirty="0" smtClean="0"/>
              <a:t>Şcoala constructivistă</a:t>
            </a:r>
            <a:endParaRPr lang="ro-RO" dirty="0"/>
          </a:p>
        </p:txBody>
      </p:sp>
      <p:sp>
        <p:nvSpPr>
          <p:cNvPr id="3" name="Substituent conținut 2"/>
          <p:cNvSpPr>
            <a:spLocks noGrp="1"/>
          </p:cNvSpPr>
          <p:nvPr>
            <p:ph idx="1"/>
          </p:nvPr>
        </p:nvSpPr>
        <p:spPr/>
        <p:txBody>
          <a:bodyPr/>
          <a:lstStyle/>
          <a:p>
            <a:r>
              <a:rPr lang="ro-RO" sz="2400" dirty="0" smtClean="0"/>
              <a:t>Bloom </a:t>
            </a:r>
            <a:r>
              <a:rPr lang="ro-RO" sz="2400" dirty="0" smtClean="0">
                <a:solidFill>
                  <a:srgbClr val="FF0000"/>
                </a:solidFill>
              </a:rPr>
              <a:t>a împărţit învăţarea într-o paleta de sarcini sau abilităţi, numită taxonomie</a:t>
            </a:r>
            <a:r>
              <a:rPr lang="ro-RO" sz="2400" dirty="0" smtClean="0"/>
              <a:t>. La bază sunt abilităţile oarecum nesolicitante, apoi, cu cât urcăm, ele devin mai dificile, interdependente şi utile. Învăţarea este completă dacă sunt atinse toate abilităţile.</a:t>
            </a:r>
          </a:p>
          <a:p>
            <a:r>
              <a:rPr lang="ro-RO" sz="2500" dirty="0" smtClean="0"/>
              <a:t>De jos în sus, se face trecerea de la o solicitare cognitivă redusă, când nu e nevoie de multă gândire, învăţarea putând avea loc şi în izolare, la o solicitare cognitivă înaltă, elevii trebuie să gândească profund şi să înţeleagă materialul nou, </a:t>
            </a:r>
            <a:r>
              <a:rPr lang="ro-RO" sz="2500" dirty="0" smtClean="0"/>
              <a:t>relaţionând </a:t>
            </a:r>
            <a:r>
              <a:rPr lang="ro-RO" sz="2500" dirty="0" smtClean="0"/>
              <a:t>cu ceea ce ştiu deja.</a:t>
            </a:r>
            <a:endParaRPr lang="ro-RO" sz="2500" dirty="0"/>
          </a:p>
        </p:txBody>
      </p:sp>
      <p:sp>
        <p:nvSpPr>
          <p:cNvPr id="4" name="Substituent dată 3"/>
          <p:cNvSpPr>
            <a:spLocks noGrp="1"/>
          </p:cNvSpPr>
          <p:nvPr>
            <p:ph type="dt" sz="half" idx="10"/>
          </p:nvPr>
        </p:nvSpPr>
        <p:spPr/>
        <p:txBody>
          <a:bodyPr/>
          <a:lstStyle/>
          <a:p>
            <a:fld id="{258631CD-DA80-4E88-9DE6-9B3B0BA242EA}" type="datetime8">
              <a:rPr lang="ro-RO" smtClean="0"/>
              <a:t>12.03.2012 12:16</a:t>
            </a:fld>
            <a:endParaRPr lang="en-US"/>
          </a:p>
        </p:txBody>
      </p:sp>
      <p:sp>
        <p:nvSpPr>
          <p:cNvPr id="5" name="Substituent număr diapozitiv 4"/>
          <p:cNvSpPr>
            <a:spLocks noGrp="1"/>
          </p:cNvSpPr>
          <p:nvPr>
            <p:ph type="sldNum" sz="quarter" idx="12"/>
          </p:nvPr>
        </p:nvSpPr>
        <p:spPr/>
        <p:txBody>
          <a:bodyPr/>
          <a:lstStyle/>
          <a:p>
            <a:fld id="{7D5BC5DA-F1D7-4F15-8D07-CE628665C013}" type="slidenum">
              <a:rPr lang="en-US" smtClean="0"/>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u 5"/>
          <p:cNvSpPr>
            <a:spLocks noGrp="1"/>
          </p:cNvSpPr>
          <p:nvPr>
            <p:ph type="title"/>
          </p:nvPr>
        </p:nvSpPr>
        <p:spPr>
          <a:xfrm>
            <a:off x="107504" y="116632"/>
            <a:ext cx="8928992" cy="669162"/>
          </a:xfrm>
        </p:spPr>
        <p:txBody>
          <a:bodyPr/>
          <a:lstStyle/>
          <a:p>
            <a:r>
              <a:rPr lang="ro-RO" dirty="0" smtClean="0"/>
              <a:t>Taxonomia lui Bloom</a:t>
            </a:r>
            <a:endParaRPr lang="ro-RO" dirty="0"/>
          </a:p>
        </p:txBody>
      </p:sp>
      <p:sp>
        <p:nvSpPr>
          <p:cNvPr id="4" name="Substituent dată 3"/>
          <p:cNvSpPr>
            <a:spLocks noGrp="1"/>
          </p:cNvSpPr>
          <p:nvPr>
            <p:ph type="dt" sz="half" idx="10"/>
          </p:nvPr>
        </p:nvSpPr>
        <p:spPr/>
        <p:txBody>
          <a:bodyPr/>
          <a:lstStyle/>
          <a:p>
            <a:fld id="{0CD15097-4FC2-464F-AE57-4BAF9B214335}" type="datetime8">
              <a:rPr lang="ro-RO" smtClean="0"/>
              <a:t>12.03.2012 12:16</a:t>
            </a:fld>
            <a:endParaRPr lang="en-US"/>
          </a:p>
        </p:txBody>
      </p:sp>
      <p:sp>
        <p:nvSpPr>
          <p:cNvPr id="5" name="Substituent număr diapozitiv 4"/>
          <p:cNvSpPr>
            <a:spLocks noGrp="1"/>
          </p:cNvSpPr>
          <p:nvPr>
            <p:ph type="sldNum" sz="quarter" idx="12"/>
          </p:nvPr>
        </p:nvSpPr>
        <p:spPr/>
        <p:txBody>
          <a:bodyPr/>
          <a:lstStyle/>
          <a:p>
            <a:fld id="{7D5BC5DA-F1D7-4F15-8D07-CE628665C013}" type="slidenum">
              <a:rPr lang="en-US" smtClean="0"/>
              <a:pPr/>
              <a:t>16</a:t>
            </a:fld>
            <a:endParaRPr lang="en-US"/>
          </a:p>
        </p:txBody>
      </p:sp>
      <p:sp>
        <p:nvSpPr>
          <p:cNvPr id="7" name="CasetăText 6"/>
          <p:cNvSpPr txBox="1"/>
          <p:nvPr/>
        </p:nvSpPr>
        <p:spPr>
          <a:xfrm>
            <a:off x="142844" y="5917188"/>
            <a:ext cx="8858312" cy="400110"/>
          </a:xfrm>
          <a:prstGeom prst="rect">
            <a:avLst/>
          </a:prstGeom>
          <a:noFill/>
        </p:spPr>
        <p:txBody>
          <a:bodyPr wrap="square" rtlCol="0">
            <a:spAutoFit/>
          </a:bodyPr>
          <a:lstStyle/>
          <a:p>
            <a:pPr algn="ctr"/>
            <a:r>
              <a:rPr lang="ro-RO" sz="2000" dirty="0" smtClean="0">
                <a:solidFill>
                  <a:srgbClr val="FF0000"/>
                </a:solidFill>
                <a:latin typeface="Times New Roman" pitchFamily="18" charset="0"/>
                <a:cs typeface="Times New Roman" pitchFamily="18" charset="0"/>
              </a:rPr>
              <a:t>CUNOŞTINŢE </a:t>
            </a:r>
            <a:r>
              <a:rPr lang="ro-RO" sz="2000" dirty="0" smtClean="0">
                <a:latin typeface="Times New Roman" pitchFamily="18" charset="0"/>
                <a:cs typeface="Times New Roman" pitchFamily="18" charset="0"/>
              </a:rPr>
              <a:t>→ afirmă/ îşi aminteşte/ defineşte/ descrie</a:t>
            </a:r>
            <a:endParaRPr lang="ro-RO" sz="2000" dirty="0">
              <a:latin typeface="Times New Roman" pitchFamily="18" charset="0"/>
              <a:cs typeface="Times New Roman" pitchFamily="18" charset="0"/>
            </a:endParaRPr>
          </a:p>
        </p:txBody>
      </p:sp>
      <p:sp>
        <p:nvSpPr>
          <p:cNvPr id="8" name="CasetăText 7"/>
          <p:cNvSpPr txBox="1"/>
          <p:nvPr/>
        </p:nvSpPr>
        <p:spPr>
          <a:xfrm>
            <a:off x="142844" y="5243468"/>
            <a:ext cx="8858312" cy="400110"/>
          </a:xfrm>
          <a:prstGeom prst="rect">
            <a:avLst/>
          </a:prstGeom>
          <a:noFill/>
        </p:spPr>
        <p:txBody>
          <a:bodyPr wrap="square" rtlCol="0">
            <a:spAutoFit/>
          </a:bodyPr>
          <a:lstStyle/>
          <a:p>
            <a:pPr algn="ctr"/>
            <a:r>
              <a:rPr lang="ro-RO" sz="2000" dirty="0" smtClean="0">
                <a:solidFill>
                  <a:srgbClr val="FF0000"/>
                </a:solidFill>
                <a:latin typeface="Times New Roman" pitchFamily="18" charset="0"/>
                <a:cs typeface="Times New Roman" pitchFamily="18" charset="0"/>
              </a:rPr>
              <a:t>ÎNŢELEGERE </a:t>
            </a:r>
            <a:r>
              <a:rPr lang="ro-RO" sz="2000" dirty="0" smtClean="0">
                <a:latin typeface="Times New Roman" pitchFamily="18" charset="0"/>
                <a:cs typeface="Times New Roman" pitchFamily="18" charset="0"/>
              </a:rPr>
              <a:t>→ explică/ interpretează/ clasifică/ descrie</a:t>
            </a:r>
            <a:endParaRPr lang="ro-RO" sz="2000" dirty="0">
              <a:latin typeface="Times New Roman" pitchFamily="18" charset="0"/>
              <a:cs typeface="Times New Roman" pitchFamily="18" charset="0"/>
            </a:endParaRPr>
          </a:p>
        </p:txBody>
      </p:sp>
      <p:sp>
        <p:nvSpPr>
          <p:cNvPr id="9" name="CasetăText 8"/>
          <p:cNvSpPr txBox="1"/>
          <p:nvPr/>
        </p:nvSpPr>
        <p:spPr>
          <a:xfrm>
            <a:off x="142844" y="4529088"/>
            <a:ext cx="8858312" cy="400110"/>
          </a:xfrm>
          <a:prstGeom prst="rect">
            <a:avLst/>
          </a:prstGeom>
          <a:noFill/>
        </p:spPr>
        <p:txBody>
          <a:bodyPr wrap="square" rtlCol="0">
            <a:spAutoFit/>
          </a:bodyPr>
          <a:lstStyle/>
          <a:p>
            <a:pPr algn="ctr"/>
            <a:r>
              <a:rPr lang="it-IT" sz="2000" dirty="0" smtClean="0">
                <a:solidFill>
                  <a:srgbClr val="FF0000"/>
                </a:solidFill>
                <a:latin typeface="Times New Roman" pitchFamily="18" charset="0"/>
                <a:cs typeface="Times New Roman" pitchFamily="18" charset="0"/>
              </a:rPr>
              <a:t>APLICA</a:t>
            </a:r>
            <a:r>
              <a:rPr lang="ro-RO" sz="2000" dirty="0" smtClean="0">
                <a:solidFill>
                  <a:srgbClr val="FF0000"/>
                </a:solidFill>
                <a:latin typeface="Times New Roman" pitchFamily="18" charset="0"/>
                <a:cs typeface="Times New Roman" pitchFamily="18" charset="0"/>
              </a:rPr>
              <a:t>Ţ</a:t>
            </a:r>
            <a:r>
              <a:rPr lang="it-IT" sz="2000" dirty="0" smtClean="0">
                <a:solidFill>
                  <a:srgbClr val="FF0000"/>
                </a:solidFill>
                <a:latin typeface="Times New Roman" pitchFamily="18" charset="0"/>
                <a:cs typeface="Times New Roman" pitchFamily="18" charset="0"/>
              </a:rPr>
              <a:t>IE </a:t>
            </a:r>
            <a:r>
              <a:rPr lang="ro-RO" sz="2000" dirty="0" smtClean="0">
                <a:latin typeface="Times New Roman" pitchFamily="18" charset="0"/>
                <a:cs typeface="Times New Roman" pitchFamily="18" charset="0"/>
              </a:rPr>
              <a:t>→</a:t>
            </a:r>
            <a:r>
              <a:rPr lang="it-IT" sz="2000" dirty="0" smtClean="0">
                <a:latin typeface="Times New Roman" pitchFamily="18" charset="0"/>
                <a:cs typeface="Times New Roman" pitchFamily="18" charset="0"/>
              </a:rPr>
              <a:t> aplic</a:t>
            </a:r>
            <a:r>
              <a:rPr lang="ro-RO" sz="2000" dirty="0" smtClean="0">
                <a:latin typeface="Times New Roman" pitchFamily="18" charset="0"/>
                <a:cs typeface="Times New Roman" pitchFamily="18" charset="0"/>
              </a:rPr>
              <a:t>ă</a:t>
            </a:r>
            <a:r>
              <a:rPr lang="it-IT" sz="2000" dirty="0" smtClean="0">
                <a:latin typeface="Times New Roman" pitchFamily="18" charset="0"/>
                <a:cs typeface="Times New Roman" pitchFamily="18" charset="0"/>
              </a:rPr>
              <a:t>/ utilizeaz</a:t>
            </a:r>
            <a:r>
              <a:rPr lang="ro-RO" sz="2000" dirty="0" smtClean="0">
                <a:latin typeface="Times New Roman" pitchFamily="18" charset="0"/>
                <a:cs typeface="Times New Roman" pitchFamily="18" charset="0"/>
              </a:rPr>
              <a:t>ă</a:t>
            </a:r>
            <a:r>
              <a:rPr lang="it-IT" sz="2000" dirty="0" smtClean="0">
                <a:latin typeface="Times New Roman" pitchFamily="18" charset="0"/>
                <a:cs typeface="Times New Roman" pitchFamily="18" charset="0"/>
              </a:rPr>
              <a:t> simbol</a:t>
            </a:r>
            <a:r>
              <a:rPr lang="ro-RO" sz="2000" dirty="0" err="1" smtClean="0">
                <a:latin typeface="Times New Roman" pitchFamily="18" charset="0"/>
                <a:cs typeface="Times New Roman" pitchFamily="18" charset="0"/>
              </a:rPr>
              <a:t>ur</a:t>
            </a:r>
            <a:r>
              <a:rPr lang="it-IT" sz="2000" dirty="0" smtClean="0">
                <a:latin typeface="Times New Roman" pitchFamily="18" charset="0"/>
                <a:cs typeface="Times New Roman" pitchFamily="18" charset="0"/>
              </a:rPr>
              <a:t>i matematic</a:t>
            </a:r>
            <a:r>
              <a:rPr lang="ro-RO" sz="2000" dirty="0" smtClean="0">
                <a:latin typeface="Times New Roman" pitchFamily="18" charset="0"/>
                <a:cs typeface="Times New Roman" pitchFamily="18" charset="0"/>
              </a:rPr>
              <a:t>e</a:t>
            </a:r>
            <a:r>
              <a:rPr lang="it-IT" sz="2000" dirty="0" smtClean="0">
                <a:latin typeface="Times New Roman" pitchFamily="18" charset="0"/>
                <a:cs typeface="Times New Roman" pitchFamily="18" charset="0"/>
              </a:rPr>
              <a:t>/ calculeaz</a:t>
            </a:r>
            <a:r>
              <a:rPr lang="ro-RO" sz="2000" dirty="0" smtClean="0">
                <a:latin typeface="Times New Roman" pitchFamily="18" charset="0"/>
                <a:cs typeface="Times New Roman" pitchFamily="18" charset="0"/>
              </a:rPr>
              <a:t>ă</a:t>
            </a:r>
            <a:r>
              <a:rPr lang="it-IT" sz="2000" dirty="0" smtClean="0">
                <a:latin typeface="Times New Roman" pitchFamily="18" charset="0"/>
                <a:cs typeface="Times New Roman" pitchFamily="18" charset="0"/>
              </a:rPr>
              <a:t>/ folose</a:t>
            </a:r>
            <a:r>
              <a:rPr lang="ro-RO" sz="2000" dirty="0" smtClean="0">
                <a:latin typeface="Times New Roman" pitchFamily="18" charset="0"/>
                <a:cs typeface="Times New Roman" pitchFamily="18" charset="0"/>
              </a:rPr>
              <a:t>ş</a:t>
            </a:r>
            <a:r>
              <a:rPr lang="it-IT" sz="2000" dirty="0" smtClean="0">
                <a:latin typeface="Times New Roman" pitchFamily="18" charset="0"/>
                <a:cs typeface="Times New Roman" pitchFamily="18" charset="0"/>
              </a:rPr>
              <a:t>te</a:t>
            </a:r>
            <a:endParaRPr lang="ro-RO" sz="2000" dirty="0">
              <a:latin typeface="Times New Roman" pitchFamily="18" charset="0"/>
              <a:cs typeface="Times New Roman" pitchFamily="18" charset="0"/>
            </a:endParaRPr>
          </a:p>
        </p:txBody>
      </p:sp>
      <p:sp>
        <p:nvSpPr>
          <p:cNvPr id="10" name="CasetăText 9"/>
          <p:cNvSpPr txBox="1"/>
          <p:nvPr/>
        </p:nvSpPr>
        <p:spPr>
          <a:xfrm>
            <a:off x="142844" y="3429000"/>
            <a:ext cx="8858312" cy="707886"/>
          </a:xfrm>
          <a:prstGeom prst="rect">
            <a:avLst/>
          </a:prstGeom>
          <a:noFill/>
        </p:spPr>
        <p:txBody>
          <a:bodyPr wrap="square" rtlCol="0">
            <a:spAutoFit/>
          </a:bodyPr>
          <a:lstStyle/>
          <a:p>
            <a:pPr algn="ctr"/>
            <a:r>
              <a:rPr lang="it-IT" sz="2000" dirty="0" smtClean="0">
                <a:solidFill>
                  <a:srgbClr val="FF0000"/>
                </a:solidFill>
                <a:latin typeface="Times New Roman" pitchFamily="18" charset="0"/>
                <a:cs typeface="Times New Roman" pitchFamily="18" charset="0"/>
              </a:rPr>
              <a:t>ANALIZ</a:t>
            </a:r>
            <a:r>
              <a:rPr lang="ro-RO" sz="2000" dirty="0" smtClean="0">
                <a:solidFill>
                  <a:srgbClr val="FF0000"/>
                </a:solidFill>
                <a:latin typeface="Times New Roman" pitchFamily="18" charset="0"/>
                <a:cs typeface="Times New Roman" pitchFamily="18" charset="0"/>
              </a:rPr>
              <a:t>Ă</a:t>
            </a:r>
            <a:r>
              <a:rPr lang="it-IT" sz="2000" dirty="0" smtClean="0">
                <a:solidFill>
                  <a:srgbClr val="FF0000"/>
                </a:solidFill>
                <a:latin typeface="Times New Roman" pitchFamily="18" charset="0"/>
                <a:cs typeface="Times New Roman" pitchFamily="18" charset="0"/>
              </a:rPr>
              <a:t> </a:t>
            </a:r>
            <a:r>
              <a:rPr lang="ro-RO" sz="2000" dirty="0" smtClean="0">
                <a:latin typeface="Times New Roman" pitchFamily="18" charset="0"/>
                <a:cs typeface="Times New Roman" pitchFamily="18" charset="0"/>
              </a:rPr>
              <a:t>→</a:t>
            </a:r>
            <a:r>
              <a:rPr lang="it-IT" sz="2000" dirty="0" smtClean="0">
                <a:latin typeface="Times New Roman" pitchFamily="18" charset="0"/>
                <a:cs typeface="Times New Roman" pitchFamily="18" charset="0"/>
              </a:rPr>
              <a:t> </a:t>
            </a:r>
            <a:r>
              <a:rPr lang="ro-RO" sz="2000" dirty="0" smtClean="0">
                <a:latin typeface="Times New Roman" pitchFamily="18" charset="0"/>
                <a:cs typeface="Times New Roman" pitchFamily="18" charset="0"/>
              </a:rPr>
              <a:t>î</a:t>
            </a:r>
            <a:r>
              <a:rPr lang="it-IT" sz="2000" dirty="0" smtClean="0">
                <a:latin typeface="Times New Roman" pitchFamily="18" charset="0"/>
                <a:cs typeface="Times New Roman" pitchFamily="18" charset="0"/>
              </a:rPr>
              <a:t>mparte o problem</a:t>
            </a:r>
            <a:r>
              <a:rPr lang="ro-RO" sz="2000" dirty="0" smtClean="0">
                <a:latin typeface="Times New Roman" pitchFamily="18" charset="0"/>
                <a:cs typeface="Times New Roman" pitchFamily="18" charset="0"/>
              </a:rPr>
              <a:t>ă</a:t>
            </a:r>
            <a:r>
              <a:rPr lang="it-IT" sz="2000" dirty="0" smtClean="0">
                <a:latin typeface="Times New Roman" pitchFamily="18" charset="0"/>
                <a:cs typeface="Times New Roman" pitchFamily="18" charset="0"/>
              </a:rPr>
              <a:t> complex</a:t>
            </a:r>
            <a:r>
              <a:rPr lang="ro-RO" sz="2000" dirty="0" smtClean="0">
                <a:latin typeface="Times New Roman" pitchFamily="18" charset="0"/>
                <a:cs typeface="Times New Roman" pitchFamily="18" charset="0"/>
              </a:rPr>
              <a:t>ă</a:t>
            </a:r>
            <a:r>
              <a:rPr lang="it-IT" sz="2000" dirty="0" smtClean="0">
                <a:latin typeface="Times New Roman" pitchFamily="18" charset="0"/>
                <a:cs typeface="Times New Roman" pitchFamily="18" charset="0"/>
              </a:rPr>
              <a:t> </a:t>
            </a:r>
            <a:r>
              <a:rPr lang="ro-RO" sz="2000" dirty="0" smtClean="0">
                <a:latin typeface="Times New Roman" pitchFamily="18" charset="0"/>
                <a:cs typeface="Times New Roman" pitchFamily="18" charset="0"/>
              </a:rPr>
              <a:t>î</a:t>
            </a:r>
            <a:r>
              <a:rPr lang="it-IT" sz="2000" dirty="0" smtClean="0">
                <a:latin typeface="Times New Roman" pitchFamily="18" charset="0"/>
                <a:cs typeface="Times New Roman" pitchFamily="18" charset="0"/>
              </a:rPr>
              <a:t>n unele mai simple, pe care apoi le studiaz</a:t>
            </a:r>
            <a:r>
              <a:rPr lang="ro-RO" sz="2000" dirty="0" smtClean="0">
                <a:latin typeface="Times New Roman" pitchFamily="18" charset="0"/>
                <a:cs typeface="Times New Roman" pitchFamily="18" charset="0"/>
              </a:rPr>
              <a:t>ă </a:t>
            </a:r>
            <a:r>
              <a:rPr lang="it-IT" sz="2000" dirty="0" smtClean="0">
                <a:latin typeface="Times New Roman" pitchFamily="18" charset="0"/>
                <a:cs typeface="Times New Roman" pitchFamily="18" charset="0"/>
              </a:rPr>
              <a:t>separat/ clasi</a:t>
            </a:r>
            <a:r>
              <a:rPr lang="ro-RO" sz="2000" dirty="0" smtClean="0">
                <a:latin typeface="Times New Roman" pitchFamily="18" charset="0"/>
                <a:cs typeface="Times New Roman" pitchFamily="18" charset="0"/>
              </a:rPr>
              <a:t>fi</a:t>
            </a:r>
            <a:r>
              <a:rPr lang="it-IT" sz="2000" dirty="0" smtClean="0">
                <a:latin typeface="Times New Roman" pitchFamily="18" charset="0"/>
                <a:cs typeface="Times New Roman" pitchFamily="18" charset="0"/>
              </a:rPr>
              <a:t>c</a:t>
            </a:r>
            <a:r>
              <a:rPr lang="ro-RO" sz="2000" dirty="0" smtClean="0">
                <a:latin typeface="Times New Roman" pitchFamily="18" charset="0"/>
                <a:cs typeface="Times New Roman" pitchFamily="18" charset="0"/>
              </a:rPr>
              <a:t>ă</a:t>
            </a:r>
            <a:r>
              <a:rPr lang="it-IT" sz="2000" dirty="0" smtClean="0">
                <a:latin typeface="Times New Roman" pitchFamily="18" charset="0"/>
                <a:cs typeface="Times New Roman" pitchFamily="18" charset="0"/>
              </a:rPr>
              <a:t>/ compar</a:t>
            </a:r>
            <a:r>
              <a:rPr lang="ro-RO" sz="2000" dirty="0" smtClean="0">
                <a:latin typeface="Times New Roman" pitchFamily="18" charset="0"/>
                <a:cs typeface="Times New Roman" pitchFamily="18" charset="0"/>
              </a:rPr>
              <a:t>ă</a:t>
            </a:r>
            <a:r>
              <a:rPr lang="it-IT" sz="2000" dirty="0" smtClean="0">
                <a:latin typeface="Times New Roman" pitchFamily="18" charset="0"/>
                <a:cs typeface="Times New Roman" pitchFamily="18" charset="0"/>
              </a:rPr>
              <a:t>/ argumenteaz</a:t>
            </a:r>
            <a:r>
              <a:rPr lang="ro-RO" sz="2000" dirty="0" smtClean="0">
                <a:latin typeface="Times New Roman" pitchFamily="18" charset="0"/>
                <a:cs typeface="Times New Roman" pitchFamily="18" charset="0"/>
              </a:rPr>
              <a:t>ă</a:t>
            </a:r>
            <a:endParaRPr lang="ro-RO" sz="2000" dirty="0">
              <a:latin typeface="Times New Roman" pitchFamily="18" charset="0"/>
              <a:cs typeface="Times New Roman" pitchFamily="18" charset="0"/>
            </a:endParaRPr>
          </a:p>
        </p:txBody>
      </p:sp>
      <p:sp>
        <p:nvSpPr>
          <p:cNvPr id="11" name="CasetăText 10"/>
          <p:cNvSpPr txBox="1"/>
          <p:nvPr/>
        </p:nvSpPr>
        <p:spPr>
          <a:xfrm>
            <a:off x="142844" y="2357430"/>
            <a:ext cx="8858312" cy="707886"/>
          </a:xfrm>
          <a:prstGeom prst="rect">
            <a:avLst/>
          </a:prstGeom>
          <a:noFill/>
        </p:spPr>
        <p:txBody>
          <a:bodyPr wrap="square" rtlCol="0">
            <a:spAutoFit/>
          </a:bodyPr>
          <a:lstStyle/>
          <a:p>
            <a:pPr algn="ctr"/>
            <a:r>
              <a:rPr lang="ro-RO" sz="2000" dirty="0" smtClean="0">
                <a:solidFill>
                  <a:srgbClr val="FF0000"/>
                </a:solidFill>
                <a:latin typeface="Times New Roman" pitchFamily="18" charset="0"/>
                <a:cs typeface="Times New Roman" pitchFamily="18" charset="0"/>
              </a:rPr>
              <a:t>SINTEZĂ </a:t>
            </a:r>
            <a:r>
              <a:rPr lang="ro-RO" sz="2000" dirty="0" smtClean="0">
                <a:latin typeface="Times New Roman" pitchFamily="18" charset="0"/>
                <a:cs typeface="Times New Roman" pitchFamily="18" charset="0"/>
              </a:rPr>
              <a:t>→ rezolvă probleme care nu sunt de rutină/ scrie un referat, creează un poster/ construieşte o strategie de rezolvare a unei probleme/ construieşte ipoteze</a:t>
            </a:r>
            <a:endParaRPr lang="ro-RO" sz="2000" dirty="0">
              <a:latin typeface="Times New Roman" pitchFamily="18" charset="0"/>
              <a:cs typeface="Times New Roman" pitchFamily="18" charset="0"/>
            </a:endParaRPr>
          </a:p>
        </p:txBody>
      </p:sp>
      <p:sp>
        <p:nvSpPr>
          <p:cNvPr id="12" name="CasetăText 11"/>
          <p:cNvSpPr txBox="1"/>
          <p:nvPr/>
        </p:nvSpPr>
        <p:spPr>
          <a:xfrm>
            <a:off x="142844" y="1000108"/>
            <a:ext cx="8858312" cy="1015663"/>
          </a:xfrm>
          <a:prstGeom prst="rect">
            <a:avLst/>
          </a:prstGeom>
          <a:noFill/>
        </p:spPr>
        <p:txBody>
          <a:bodyPr wrap="square" rtlCol="0">
            <a:spAutoFit/>
          </a:bodyPr>
          <a:lstStyle/>
          <a:p>
            <a:pPr algn="ctr"/>
            <a:r>
              <a:rPr lang="it-IT" sz="2000" dirty="0" smtClean="0">
                <a:solidFill>
                  <a:srgbClr val="FF0000"/>
                </a:solidFill>
                <a:latin typeface="Times New Roman" pitchFamily="18" charset="0"/>
                <a:cs typeface="Times New Roman" pitchFamily="18" charset="0"/>
              </a:rPr>
              <a:t>EVALUARE </a:t>
            </a:r>
            <a:r>
              <a:rPr lang="ro-RO" sz="2000" dirty="0" smtClean="0">
                <a:latin typeface="Times New Roman" pitchFamily="18" charset="0"/>
                <a:cs typeface="Times New Roman" pitchFamily="18" charset="0"/>
              </a:rPr>
              <a:t>→ </a:t>
            </a:r>
            <a:r>
              <a:rPr lang="it-IT" sz="2000" dirty="0" smtClean="0">
                <a:latin typeface="Times New Roman" pitchFamily="18" charset="0"/>
                <a:cs typeface="Times New Roman" pitchFamily="18" charset="0"/>
              </a:rPr>
              <a:t>emite judeca</a:t>
            </a:r>
            <a:r>
              <a:rPr lang="ro-RO" sz="2000" dirty="0" smtClean="0">
                <a:latin typeface="Times New Roman" pitchFamily="18" charset="0"/>
                <a:cs typeface="Times New Roman" pitchFamily="18" charset="0"/>
              </a:rPr>
              <a:t>ţ</a:t>
            </a:r>
            <a:r>
              <a:rPr lang="it-IT" sz="2000" dirty="0" smtClean="0">
                <a:latin typeface="Times New Roman" pitchFamily="18" charset="0"/>
                <a:cs typeface="Times New Roman" pitchFamily="18" charset="0"/>
              </a:rPr>
              <a:t>i despre o solu</a:t>
            </a:r>
            <a:r>
              <a:rPr lang="ro-RO" sz="2000" dirty="0" smtClean="0">
                <a:latin typeface="Times New Roman" pitchFamily="18" charset="0"/>
                <a:cs typeface="Times New Roman" pitchFamily="18" charset="0"/>
              </a:rPr>
              <a:t>ţ</a:t>
            </a:r>
            <a:r>
              <a:rPr lang="it-IT" sz="2000" dirty="0" smtClean="0">
                <a:latin typeface="Times New Roman" pitchFamily="18" charset="0"/>
                <a:cs typeface="Times New Roman" pitchFamily="18" charset="0"/>
              </a:rPr>
              <a:t>ie matematic</a:t>
            </a:r>
            <a:r>
              <a:rPr lang="ro-RO" sz="2000" dirty="0" smtClean="0">
                <a:latin typeface="Times New Roman" pitchFamily="18" charset="0"/>
                <a:cs typeface="Times New Roman" pitchFamily="18" charset="0"/>
              </a:rPr>
              <a:t>ă</a:t>
            </a:r>
            <a:r>
              <a:rPr lang="it-IT" sz="2000" dirty="0" smtClean="0">
                <a:latin typeface="Times New Roman" pitchFamily="18" charset="0"/>
                <a:cs typeface="Times New Roman" pitchFamily="18" charset="0"/>
              </a:rPr>
              <a:t>/ compar</a:t>
            </a:r>
            <a:r>
              <a:rPr lang="ro-RO" sz="2000" dirty="0" smtClean="0">
                <a:latin typeface="Times New Roman" pitchFamily="18" charset="0"/>
                <a:cs typeface="Times New Roman" pitchFamily="18" charset="0"/>
              </a:rPr>
              <a:t>ă</a:t>
            </a:r>
            <a:r>
              <a:rPr lang="it-IT" sz="2000" dirty="0" smtClean="0">
                <a:latin typeface="Times New Roman" pitchFamily="18" charset="0"/>
                <a:cs typeface="Times New Roman" pitchFamily="18" charset="0"/>
              </a:rPr>
              <a:t> </a:t>
            </a:r>
            <a:r>
              <a:rPr lang="ro-RO" sz="2000" dirty="0" smtClean="0">
                <a:latin typeface="Times New Roman" pitchFamily="18" charset="0"/>
                <a:cs typeface="Times New Roman" pitchFamily="18" charset="0"/>
              </a:rPr>
              <a:t>ş</a:t>
            </a:r>
            <a:r>
              <a:rPr lang="it-IT" sz="2000" dirty="0" smtClean="0">
                <a:latin typeface="Times New Roman" pitchFamily="18" charset="0"/>
                <a:cs typeface="Times New Roman" pitchFamily="18" charset="0"/>
              </a:rPr>
              <a:t>i analizeaz</a:t>
            </a:r>
            <a:r>
              <a:rPr lang="ro-RO" sz="2000" dirty="0" smtClean="0">
                <a:latin typeface="Times New Roman" pitchFamily="18" charset="0"/>
                <a:cs typeface="Times New Roman" pitchFamily="18" charset="0"/>
              </a:rPr>
              <a:t>ă </a:t>
            </a:r>
            <a:r>
              <a:rPr lang="it-IT" sz="2000" dirty="0" smtClean="0">
                <a:latin typeface="Times New Roman" pitchFamily="18" charset="0"/>
                <a:cs typeface="Times New Roman" pitchFamily="18" charset="0"/>
              </a:rPr>
              <a:t>dou</a:t>
            </a:r>
            <a:r>
              <a:rPr lang="ro-RO" sz="2000" dirty="0" smtClean="0">
                <a:latin typeface="Times New Roman" pitchFamily="18" charset="0"/>
                <a:cs typeface="Times New Roman" pitchFamily="18" charset="0"/>
              </a:rPr>
              <a:t>ă </a:t>
            </a:r>
            <a:r>
              <a:rPr lang="it-IT" sz="2000" dirty="0" smtClean="0">
                <a:latin typeface="Times New Roman" pitchFamily="18" charset="0"/>
                <a:cs typeface="Times New Roman" pitchFamily="18" charset="0"/>
              </a:rPr>
              <a:t>solu</a:t>
            </a:r>
            <a:r>
              <a:rPr lang="ro-RO" sz="2000" dirty="0" smtClean="0">
                <a:latin typeface="Times New Roman" pitchFamily="18" charset="0"/>
                <a:cs typeface="Times New Roman" pitchFamily="18" charset="0"/>
              </a:rPr>
              <a:t>ţ</a:t>
            </a:r>
            <a:r>
              <a:rPr lang="it-IT" sz="2000" dirty="0" smtClean="0">
                <a:latin typeface="Times New Roman" pitchFamily="18" charset="0"/>
                <a:cs typeface="Times New Roman" pitchFamily="18" charset="0"/>
              </a:rPr>
              <a:t>ii diferite/ evalueaz</a:t>
            </a:r>
            <a:r>
              <a:rPr lang="ro-RO" sz="2000" dirty="0" smtClean="0">
                <a:latin typeface="Times New Roman" pitchFamily="18" charset="0"/>
                <a:cs typeface="Times New Roman" pitchFamily="18" charset="0"/>
              </a:rPr>
              <a:t>ă</a:t>
            </a:r>
            <a:r>
              <a:rPr lang="it-IT" sz="2000" dirty="0" smtClean="0">
                <a:latin typeface="Times New Roman" pitchFamily="18" charset="0"/>
                <a:cs typeface="Times New Roman" pitchFamily="18" charset="0"/>
              </a:rPr>
              <a:t> propria activitate pe parcurs </a:t>
            </a:r>
            <a:r>
              <a:rPr lang="ro-RO" sz="2000" dirty="0" smtClean="0">
                <a:latin typeface="Times New Roman" pitchFamily="18" charset="0"/>
                <a:cs typeface="Times New Roman" pitchFamily="18" charset="0"/>
              </a:rPr>
              <a:t>ş</a:t>
            </a:r>
            <a:r>
              <a:rPr lang="it-IT" sz="2000" dirty="0" smtClean="0">
                <a:latin typeface="Times New Roman" pitchFamily="18" charset="0"/>
                <a:cs typeface="Times New Roman" pitchFamily="18" charset="0"/>
              </a:rPr>
              <a:t>i </a:t>
            </a:r>
            <a:r>
              <a:rPr lang="ro-RO" sz="2000" dirty="0" smtClean="0">
                <a:latin typeface="Times New Roman" pitchFamily="18" charset="0"/>
                <a:cs typeface="Times New Roman" pitchFamily="18" charset="0"/>
              </a:rPr>
              <a:t>î</a:t>
            </a:r>
            <a:r>
              <a:rPr lang="it-IT" sz="2000" dirty="0" smtClean="0">
                <a:latin typeface="Times New Roman" pitchFamily="18" charset="0"/>
                <a:cs typeface="Times New Roman" pitchFamily="18" charset="0"/>
              </a:rPr>
              <a:t>n </a:t>
            </a:r>
            <a:r>
              <a:rPr lang="ro-RO" sz="2000" dirty="0" smtClean="0">
                <a:latin typeface="Times New Roman" pitchFamily="18" charset="0"/>
                <a:cs typeface="Times New Roman" pitchFamily="18" charset="0"/>
              </a:rPr>
              <a:t>î</a:t>
            </a:r>
            <a:r>
              <a:rPr lang="it-IT" sz="2000" dirty="0" smtClean="0">
                <a:latin typeface="Times New Roman" pitchFamily="18" charset="0"/>
                <a:cs typeface="Times New Roman" pitchFamily="18" charset="0"/>
              </a:rPr>
              <a:t>ncheiere/ enumer</a:t>
            </a:r>
            <a:r>
              <a:rPr lang="ro-RO" sz="2000" dirty="0" smtClean="0">
                <a:latin typeface="Times New Roman" pitchFamily="18" charset="0"/>
                <a:cs typeface="Times New Roman" pitchFamily="18" charset="0"/>
              </a:rPr>
              <a:t>ă</a:t>
            </a:r>
            <a:r>
              <a:rPr lang="it-IT" sz="2000" dirty="0" smtClean="0">
                <a:latin typeface="Times New Roman" pitchFamily="18" charset="0"/>
                <a:cs typeface="Times New Roman" pitchFamily="18" charset="0"/>
              </a:rPr>
              <a:t> punctele</a:t>
            </a:r>
            <a:r>
              <a:rPr lang="ro-RO" sz="2000" dirty="0" smtClean="0">
                <a:latin typeface="Times New Roman" pitchFamily="18" charset="0"/>
                <a:cs typeface="Times New Roman" pitchFamily="18" charset="0"/>
              </a:rPr>
              <a:t> </a:t>
            </a:r>
            <a:r>
              <a:rPr lang="it-IT" sz="2000" dirty="0" smtClean="0">
                <a:latin typeface="Times New Roman" pitchFamily="18" charset="0"/>
                <a:cs typeface="Times New Roman" pitchFamily="18" charset="0"/>
              </a:rPr>
              <a:t>slabe </a:t>
            </a:r>
            <a:r>
              <a:rPr lang="ro-RO" sz="2000" dirty="0" smtClean="0">
                <a:latin typeface="Times New Roman" pitchFamily="18" charset="0"/>
                <a:cs typeface="Times New Roman" pitchFamily="18" charset="0"/>
              </a:rPr>
              <a:t>ş</a:t>
            </a:r>
            <a:r>
              <a:rPr lang="it-IT" sz="2000" dirty="0" smtClean="0">
                <a:latin typeface="Times New Roman" pitchFamily="18" charset="0"/>
                <a:cs typeface="Times New Roman" pitchFamily="18" charset="0"/>
              </a:rPr>
              <a:t>i tari, argumentele pro </a:t>
            </a:r>
            <a:r>
              <a:rPr lang="ro-RO" sz="2000" dirty="0" smtClean="0">
                <a:latin typeface="Times New Roman" pitchFamily="18" charset="0"/>
                <a:cs typeface="Times New Roman" pitchFamily="18" charset="0"/>
              </a:rPr>
              <a:t>ş</a:t>
            </a:r>
            <a:r>
              <a:rPr lang="it-IT" sz="2000" dirty="0" smtClean="0">
                <a:latin typeface="Times New Roman" pitchFamily="18" charset="0"/>
                <a:cs typeface="Times New Roman" pitchFamily="18" charset="0"/>
              </a:rPr>
              <a:t>i contra</a:t>
            </a:r>
            <a:endParaRPr lang="ro-RO" sz="200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ox(in)">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ox(in)">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box(in)">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box(in)">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box(in)">
                                      <p:cBhvr>
                                        <p:cTn id="27" dur="500"/>
                                        <p:tgtEl>
                                          <p:spTgt spid="11"/>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box(in)">
                                      <p:cBhvr>
                                        <p:cTn id="3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u 5"/>
          <p:cNvSpPr>
            <a:spLocks noGrp="1"/>
          </p:cNvSpPr>
          <p:nvPr>
            <p:ph type="title"/>
          </p:nvPr>
        </p:nvSpPr>
        <p:spPr>
          <a:xfrm>
            <a:off x="107504" y="116632"/>
            <a:ext cx="8928992" cy="669162"/>
          </a:xfrm>
        </p:spPr>
        <p:txBody>
          <a:bodyPr/>
          <a:lstStyle/>
          <a:p>
            <a:r>
              <a:rPr lang="ro-RO" dirty="0" smtClean="0"/>
              <a:t>Taxonomia lui Bloom</a:t>
            </a:r>
            <a:endParaRPr lang="ro-RO" dirty="0"/>
          </a:p>
        </p:txBody>
      </p:sp>
      <p:sp>
        <p:nvSpPr>
          <p:cNvPr id="4" name="Substituent dată 3"/>
          <p:cNvSpPr>
            <a:spLocks noGrp="1"/>
          </p:cNvSpPr>
          <p:nvPr>
            <p:ph type="dt" sz="half" idx="10"/>
          </p:nvPr>
        </p:nvSpPr>
        <p:spPr/>
        <p:txBody>
          <a:bodyPr/>
          <a:lstStyle/>
          <a:p>
            <a:fld id="{8E4BC13C-345E-48C9-B090-F2BEA5ADA581}" type="datetime8">
              <a:rPr lang="ro-RO" smtClean="0"/>
              <a:t>12.03.2012 12:16</a:t>
            </a:fld>
            <a:endParaRPr lang="en-US"/>
          </a:p>
        </p:txBody>
      </p:sp>
      <p:sp>
        <p:nvSpPr>
          <p:cNvPr id="5" name="Substituent număr diapozitiv 4"/>
          <p:cNvSpPr>
            <a:spLocks noGrp="1"/>
          </p:cNvSpPr>
          <p:nvPr>
            <p:ph type="sldNum" sz="quarter" idx="12"/>
          </p:nvPr>
        </p:nvSpPr>
        <p:spPr/>
        <p:txBody>
          <a:bodyPr/>
          <a:lstStyle/>
          <a:p>
            <a:fld id="{7D5BC5DA-F1D7-4F15-8D07-CE628665C013}" type="slidenum">
              <a:rPr lang="en-US" smtClean="0"/>
              <a:pPr/>
              <a:t>17</a:t>
            </a:fld>
            <a:endParaRPr lang="en-US"/>
          </a:p>
        </p:txBody>
      </p:sp>
      <p:sp>
        <p:nvSpPr>
          <p:cNvPr id="7" name="CasetăText 6"/>
          <p:cNvSpPr txBox="1"/>
          <p:nvPr/>
        </p:nvSpPr>
        <p:spPr>
          <a:xfrm>
            <a:off x="142844" y="5917188"/>
            <a:ext cx="8858312" cy="400110"/>
          </a:xfrm>
          <a:prstGeom prst="rect">
            <a:avLst/>
          </a:prstGeom>
          <a:noFill/>
        </p:spPr>
        <p:txBody>
          <a:bodyPr wrap="square" rtlCol="0">
            <a:spAutoFit/>
          </a:bodyPr>
          <a:lstStyle/>
          <a:p>
            <a:pPr algn="ctr"/>
            <a:r>
              <a:rPr lang="ro-RO" sz="2000" dirty="0" smtClean="0">
                <a:solidFill>
                  <a:srgbClr val="FF0000"/>
                </a:solidFill>
                <a:latin typeface="Times New Roman" pitchFamily="18" charset="0"/>
                <a:cs typeface="Times New Roman" pitchFamily="18" charset="0"/>
              </a:rPr>
              <a:t>CUNOŞTINŢE </a:t>
            </a:r>
            <a:r>
              <a:rPr lang="ro-RO" sz="2000" dirty="0" smtClean="0">
                <a:latin typeface="Times New Roman" pitchFamily="18" charset="0"/>
                <a:cs typeface="Times New Roman" pitchFamily="18" charset="0"/>
              </a:rPr>
              <a:t>→ afirmă/ îşi aminteşte/ defineşte/ descrie</a:t>
            </a:r>
            <a:endParaRPr lang="ro-RO" sz="2000" dirty="0">
              <a:latin typeface="Times New Roman" pitchFamily="18" charset="0"/>
              <a:cs typeface="Times New Roman" pitchFamily="18" charset="0"/>
            </a:endParaRPr>
          </a:p>
        </p:txBody>
      </p:sp>
      <p:sp>
        <p:nvSpPr>
          <p:cNvPr id="8" name="CasetăText 7"/>
          <p:cNvSpPr txBox="1"/>
          <p:nvPr/>
        </p:nvSpPr>
        <p:spPr>
          <a:xfrm>
            <a:off x="142844" y="5243468"/>
            <a:ext cx="8858312" cy="400110"/>
          </a:xfrm>
          <a:prstGeom prst="rect">
            <a:avLst/>
          </a:prstGeom>
          <a:noFill/>
        </p:spPr>
        <p:txBody>
          <a:bodyPr wrap="square" rtlCol="0">
            <a:spAutoFit/>
          </a:bodyPr>
          <a:lstStyle/>
          <a:p>
            <a:pPr algn="ctr"/>
            <a:r>
              <a:rPr lang="ro-RO" sz="2000" dirty="0" smtClean="0">
                <a:solidFill>
                  <a:srgbClr val="FF0000"/>
                </a:solidFill>
                <a:latin typeface="Times New Roman" pitchFamily="18" charset="0"/>
                <a:cs typeface="Times New Roman" pitchFamily="18" charset="0"/>
              </a:rPr>
              <a:t>ÎNŢELEGERE </a:t>
            </a:r>
            <a:r>
              <a:rPr lang="ro-RO" sz="2000" dirty="0" smtClean="0">
                <a:latin typeface="Times New Roman" pitchFamily="18" charset="0"/>
                <a:cs typeface="Times New Roman" pitchFamily="18" charset="0"/>
              </a:rPr>
              <a:t>→ explică/ interpretează/ clasifică/ descrie</a:t>
            </a:r>
            <a:endParaRPr lang="ro-RO" sz="2000" dirty="0">
              <a:latin typeface="Times New Roman" pitchFamily="18" charset="0"/>
              <a:cs typeface="Times New Roman" pitchFamily="18" charset="0"/>
            </a:endParaRPr>
          </a:p>
        </p:txBody>
      </p:sp>
      <p:sp>
        <p:nvSpPr>
          <p:cNvPr id="9" name="CasetăText 8"/>
          <p:cNvSpPr txBox="1"/>
          <p:nvPr/>
        </p:nvSpPr>
        <p:spPr>
          <a:xfrm>
            <a:off x="142844" y="4529088"/>
            <a:ext cx="8858312" cy="400110"/>
          </a:xfrm>
          <a:prstGeom prst="rect">
            <a:avLst/>
          </a:prstGeom>
          <a:noFill/>
        </p:spPr>
        <p:txBody>
          <a:bodyPr wrap="square" rtlCol="0">
            <a:spAutoFit/>
          </a:bodyPr>
          <a:lstStyle/>
          <a:p>
            <a:pPr algn="ctr"/>
            <a:r>
              <a:rPr lang="it-IT" sz="2000" dirty="0" smtClean="0">
                <a:solidFill>
                  <a:srgbClr val="FF0000"/>
                </a:solidFill>
                <a:latin typeface="Times New Roman" pitchFamily="18" charset="0"/>
                <a:cs typeface="Times New Roman" pitchFamily="18" charset="0"/>
              </a:rPr>
              <a:t>APLICA</a:t>
            </a:r>
            <a:r>
              <a:rPr lang="ro-RO" sz="2000" dirty="0" smtClean="0">
                <a:solidFill>
                  <a:srgbClr val="FF0000"/>
                </a:solidFill>
                <a:latin typeface="Times New Roman" pitchFamily="18" charset="0"/>
                <a:cs typeface="Times New Roman" pitchFamily="18" charset="0"/>
              </a:rPr>
              <a:t>Ţ</a:t>
            </a:r>
            <a:r>
              <a:rPr lang="it-IT" sz="2000" dirty="0" smtClean="0">
                <a:solidFill>
                  <a:srgbClr val="FF0000"/>
                </a:solidFill>
                <a:latin typeface="Times New Roman" pitchFamily="18" charset="0"/>
                <a:cs typeface="Times New Roman" pitchFamily="18" charset="0"/>
              </a:rPr>
              <a:t>IE </a:t>
            </a:r>
            <a:r>
              <a:rPr lang="ro-RO" sz="2000" dirty="0" smtClean="0">
                <a:latin typeface="Times New Roman" pitchFamily="18" charset="0"/>
                <a:cs typeface="Times New Roman" pitchFamily="18" charset="0"/>
              </a:rPr>
              <a:t>→</a:t>
            </a:r>
            <a:r>
              <a:rPr lang="it-IT" sz="2000" dirty="0" smtClean="0">
                <a:latin typeface="Times New Roman" pitchFamily="18" charset="0"/>
                <a:cs typeface="Times New Roman" pitchFamily="18" charset="0"/>
              </a:rPr>
              <a:t> aplic</a:t>
            </a:r>
            <a:r>
              <a:rPr lang="ro-RO" sz="2000" dirty="0" smtClean="0">
                <a:latin typeface="Times New Roman" pitchFamily="18" charset="0"/>
                <a:cs typeface="Times New Roman" pitchFamily="18" charset="0"/>
              </a:rPr>
              <a:t>ă</a:t>
            </a:r>
            <a:r>
              <a:rPr lang="it-IT" sz="2000" dirty="0" smtClean="0">
                <a:latin typeface="Times New Roman" pitchFamily="18" charset="0"/>
                <a:cs typeface="Times New Roman" pitchFamily="18" charset="0"/>
              </a:rPr>
              <a:t>/ utilizeaz</a:t>
            </a:r>
            <a:r>
              <a:rPr lang="ro-RO" sz="2000" dirty="0" smtClean="0">
                <a:latin typeface="Times New Roman" pitchFamily="18" charset="0"/>
                <a:cs typeface="Times New Roman" pitchFamily="18" charset="0"/>
              </a:rPr>
              <a:t>ă</a:t>
            </a:r>
            <a:r>
              <a:rPr lang="it-IT" sz="2000" dirty="0" smtClean="0">
                <a:latin typeface="Times New Roman" pitchFamily="18" charset="0"/>
                <a:cs typeface="Times New Roman" pitchFamily="18" charset="0"/>
              </a:rPr>
              <a:t> simbol</a:t>
            </a:r>
            <a:r>
              <a:rPr lang="ro-RO" sz="2000" dirty="0" err="1" smtClean="0">
                <a:latin typeface="Times New Roman" pitchFamily="18" charset="0"/>
                <a:cs typeface="Times New Roman" pitchFamily="18" charset="0"/>
              </a:rPr>
              <a:t>ur</a:t>
            </a:r>
            <a:r>
              <a:rPr lang="it-IT" sz="2000" dirty="0" smtClean="0">
                <a:latin typeface="Times New Roman" pitchFamily="18" charset="0"/>
                <a:cs typeface="Times New Roman" pitchFamily="18" charset="0"/>
              </a:rPr>
              <a:t>i matematic</a:t>
            </a:r>
            <a:r>
              <a:rPr lang="ro-RO" sz="2000" dirty="0" smtClean="0">
                <a:latin typeface="Times New Roman" pitchFamily="18" charset="0"/>
                <a:cs typeface="Times New Roman" pitchFamily="18" charset="0"/>
              </a:rPr>
              <a:t>e</a:t>
            </a:r>
            <a:r>
              <a:rPr lang="it-IT" sz="2000" dirty="0" smtClean="0">
                <a:latin typeface="Times New Roman" pitchFamily="18" charset="0"/>
                <a:cs typeface="Times New Roman" pitchFamily="18" charset="0"/>
              </a:rPr>
              <a:t>/ calculeaz</a:t>
            </a:r>
            <a:r>
              <a:rPr lang="ro-RO" sz="2000" dirty="0" smtClean="0">
                <a:latin typeface="Times New Roman" pitchFamily="18" charset="0"/>
                <a:cs typeface="Times New Roman" pitchFamily="18" charset="0"/>
              </a:rPr>
              <a:t>ă</a:t>
            </a:r>
            <a:r>
              <a:rPr lang="it-IT" sz="2000" dirty="0" smtClean="0">
                <a:latin typeface="Times New Roman" pitchFamily="18" charset="0"/>
                <a:cs typeface="Times New Roman" pitchFamily="18" charset="0"/>
              </a:rPr>
              <a:t>/ folose</a:t>
            </a:r>
            <a:r>
              <a:rPr lang="ro-RO" sz="2000" dirty="0" smtClean="0">
                <a:latin typeface="Times New Roman" pitchFamily="18" charset="0"/>
                <a:cs typeface="Times New Roman" pitchFamily="18" charset="0"/>
              </a:rPr>
              <a:t>ş</a:t>
            </a:r>
            <a:r>
              <a:rPr lang="it-IT" sz="2000" dirty="0" smtClean="0">
                <a:latin typeface="Times New Roman" pitchFamily="18" charset="0"/>
                <a:cs typeface="Times New Roman" pitchFamily="18" charset="0"/>
              </a:rPr>
              <a:t>te</a:t>
            </a:r>
            <a:endParaRPr lang="ro-RO" sz="2000" dirty="0">
              <a:latin typeface="Times New Roman" pitchFamily="18" charset="0"/>
              <a:cs typeface="Times New Roman" pitchFamily="18" charset="0"/>
            </a:endParaRPr>
          </a:p>
        </p:txBody>
      </p:sp>
      <p:sp>
        <p:nvSpPr>
          <p:cNvPr id="10" name="CasetăText 9"/>
          <p:cNvSpPr txBox="1"/>
          <p:nvPr/>
        </p:nvSpPr>
        <p:spPr>
          <a:xfrm>
            <a:off x="142844" y="3429000"/>
            <a:ext cx="8858312" cy="707886"/>
          </a:xfrm>
          <a:prstGeom prst="rect">
            <a:avLst/>
          </a:prstGeom>
          <a:noFill/>
        </p:spPr>
        <p:txBody>
          <a:bodyPr wrap="square" rtlCol="0">
            <a:spAutoFit/>
          </a:bodyPr>
          <a:lstStyle/>
          <a:p>
            <a:pPr algn="ctr"/>
            <a:r>
              <a:rPr lang="it-IT" sz="2000" dirty="0" smtClean="0">
                <a:solidFill>
                  <a:srgbClr val="FF0000"/>
                </a:solidFill>
                <a:latin typeface="Times New Roman" pitchFamily="18" charset="0"/>
                <a:cs typeface="Times New Roman" pitchFamily="18" charset="0"/>
              </a:rPr>
              <a:t>ANALIZ</a:t>
            </a:r>
            <a:r>
              <a:rPr lang="ro-RO" sz="2000" dirty="0" smtClean="0">
                <a:solidFill>
                  <a:srgbClr val="FF0000"/>
                </a:solidFill>
                <a:latin typeface="Times New Roman" pitchFamily="18" charset="0"/>
                <a:cs typeface="Times New Roman" pitchFamily="18" charset="0"/>
              </a:rPr>
              <a:t>Ă</a:t>
            </a:r>
            <a:r>
              <a:rPr lang="it-IT" sz="2000" dirty="0" smtClean="0">
                <a:solidFill>
                  <a:srgbClr val="FF0000"/>
                </a:solidFill>
                <a:latin typeface="Times New Roman" pitchFamily="18" charset="0"/>
                <a:cs typeface="Times New Roman" pitchFamily="18" charset="0"/>
              </a:rPr>
              <a:t> </a:t>
            </a:r>
            <a:r>
              <a:rPr lang="ro-RO" sz="2000" dirty="0" smtClean="0">
                <a:latin typeface="Times New Roman" pitchFamily="18" charset="0"/>
                <a:cs typeface="Times New Roman" pitchFamily="18" charset="0"/>
              </a:rPr>
              <a:t>→</a:t>
            </a:r>
            <a:r>
              <a:rPr lang="it-IT" sz="2000" dirty="0" smtClean="0">
                <a:latin typeface="Times New Roman" pitchFamily="18" charset="0"/>
                <a:cs typeface="Times New Roman" pitchFamily="18" charset="0"/>
              </a:rPr>
              <a:t> </a:t>
            </a:r>
            <a:r>
              <a:rPr lang="ro-RO" sz="2000" dirty="0" smtClean="0">
                <a:latin typeface="Times New Roman" pitchFamily="18" charset="0"/>
                <a:cs typeface="Times New Roman" pitchFamily="18" charset="0"/>
              </a:rPr>
              <a:t>î</a:t>
            </a:r>
            <a:r>
              <a:rPr lang="it-IT" sz="2000" dirty="0" smtClean="0">
                <a:latin typeface="Times New Roman" pitchFamily="18" charset="0"/>
                <a:cs typeface="Times New Roman" pitchFamily="18" charset="0"/>
              </a:rPr>
              <a:t>mparte o problem</a:t>
            </a:r>
            <a:r>
              <a:rPr lang="ro-RO" sz="2000" dirty="0" smtClean="0">
                <a:latin typeface="Times New Roman" pitchFamily="18" charset="0"/>
                <a:cs typeface="Times New Roman" pitchFamily="18" charset="0"/>
              </a:rPr>
              <a:t>ă</a:t>
            </a:r>
            <a:r>
              <a:rPr lang="it-IT" sz="2000" dirty="0" smtClean="0">
                <a:latin typeface="Times New Roman" pitchFamily="18" charset="0"/>
                <a:cs typeface="Times New Roman" pitchFamily="18" charset="0"/>
              </a:rPr>
              <a:t> complex</a:t>
            </a:r>
            <a:r>
              <a:rPr lang="ro-RO" sz="2000" dirty="0" smtClean="0">
                <a:latin typeface="Times New Roman" pitchFamily="18" charset="0"/>
                <a:cs typeface="Times New Roman" pitchFamily="18" charset="0"/>
              </a:rPr>
              <a:t>ă</a:t>
            </a:r>
            <a:r>
              <a:rPr lang="it-IT" sz="2000" dirty="0" smtClean="0">
                <a:latin typeface="Times New Roman" pitchFamily="18" charset="0"/>
                <a:cs typeface="Times New Roman" pitchFamily="18" charset="0"/>
              </a:rPr>
              <a:t> </a:t>
            </a:r>
            <a:r>
              <a:rPr lang="ro-RO" sz="2000" dirty="0" smtClean="0">
                <a:latin typeface="Times New Roman" pitchFamily="18" charset="0"/>
                <a:cs typeface="Times New Roman" pitchFamily="18" charset="0"/>
              </a:rPr>
              <a:t>î</a:t>
            </a:r>
            <a:r>
              <a:rPr lang="it-IT" sz="2000" dirty="0" smtClean="0">
                <a:latin typeface="Times New Roman" pitchFamily="18" charset="0"/>
                <a:cs typeface="Times New Roman" pitchFamily="18" charset="0"/>
              </a:rPr>
              <a:t>n unele mai simple, pe care apoi le studiaz</a:t>
            </a:r>
            <a:r>
              <a:rPr lang="ro-RO" sz="2000" dirty="0" smtClean="0">
                <a:latin typeface="Times New Roman" pitchFamily="18" charset="0"/>
                <a:cs typeface="Times New Roman" pitchFamily="18" charset="0"/>
              </a:rPr>
              <a:t>ă </a:t>
            </a:r>
            <a:r>
              <a:rPr lang="it-IT" sz="2000" dirty="0" smtClean="0">
                <a:latin typeface="Times New Roman" pitchFamily="18" charset="0"/>
                <a:cs typeface="Times New Roman" pitchFamily="18" charset="0"/>
              </a:rPr>
              <a:t>separat/ clasi</a:t>
            </a:r>
            <a:r>
              <a:rPr lang="ro-RO" sz="2000" dirty="0" smtClean="0">
                <a:latin typeface="Times New Roman" pitchFamily="18" charset="0"/>
                <a:cs typeface="Times New Roman" pitchFamily="18" charset="0"/>
              </a:rPr>
              <a:t>fi</a:t>
            </a:r>
            <a:r>
              <a:rPr lang="it-IT" sz="2000" dirty="0" smtClean="0">
                <a:latin typeface="Times New Roman" pitchFamily="18" charset="0"/>
                <a:cs typeface="Times New Roman" pitchFamily="18" charset="0"/>
              </a:rPr>
              <a:t>c</a:t>
            </a:r>
            <a:r>
              <a:rPr lang="ro-RO" sz="2000" dirty="0" smtClean="0">
                <a:latin typeface="Times New Roman" pitchFamily="18" charset="0"/>
                <a:cs typeface="Times New Roman" pitchFamily="18" charset="0"/>
              </a:rPr>
              <a:t>ă</a:t>
            </a:r>
            <a:r>
              <a:rPr lang="it-IT" sz="2000" dirty="0" smtClean="0">
                <a:latin typeface="Times New Roman" pitchFamily="18" charset="0"/>
                <a:cs typeface="Times New Roman" pitchFamily="18" charset="0"/>
              </a:rPr>
              <a:t>/ compar</a:t>
            </a:r>
            <a:r>
              <a:rPr lang="ro-RO" sz="2000" dirty="0" smtClean="0">
                <a:latin typeface="Times New Roman" pitchFamily="18" charset="0"/>
                <a:cs typeface="Times New Roman" pitchFamily="18" charset="0"/>
              </a:rPr>
              <a:t>ă</a:t>
            </a:r>
            <a:r>
              <a:rPr lang="it-IT" sz="2000" dirty="0" smtClean="0">
                <a:latin typeface="Times New Roman" pitchFamily="18" charset="0"/>
                <a:cs typeface="Times New Roman" pitchFamily="18" charset="0"/>
              </a:rPr>
              <a:t>/ argumenteaz</a:t>
            </a:r>
            <a:r>
              <a:rPr lang="ro-RO" sz="2000" dirty="0" smtClean="0">
                <a:latin typeface="Times New Roman" pitchFamily="18" charset="0"/>
                <a:cs typeface="Times New Roman" pitchFamily="18" charset="0"/>
              </a:rPr>
              <a:t>ă</a:t>
            </a:r>
            <a:endParaRPr lang="ro-RO" sz="2000" dirty="0">
              <a:latin typeface="Times New Roman" pitchFamily="18" charset="0"/>
              <a:cs typeface="Times New Roman" pitchFamily="18" charset="0"/>
            </a:endParaRPr>
          </a:p>
        </p:txBody>
      </p:sp>
      <p:sp>
        <p:nvSpPr>
          <p:cNvPr id="11" name="CasetăText 10"/>
          <p:cNvSpPr txBox="1"/>
          <p:nvPr/>
        </p:nvSpPr>
        <p:spPr>
          <a:xfrm>
            <a:off x="142844" y="2357430"/>
            <a:ext cx="8858312" cy="707886"/>
          </a:xfrm>
          <a:prstGeom prst="rect">
            <a:avLst/>
          </a:prstGeom>
          <a:noFill/>
        </p:spPr>
        <p:txBody>
          <a:bodyPr wrap="square" rtlCol="0">
            <a:spAutoFit/>
          </a:bodyPr>
          <a:lstStyle/>
          <a:p>
            <a:pPr algn="ctr"/>
            <a:r>
              <a:rPr lang="ro-RO" sz="2000" dirty="0" smtClean="0">
                <a:solidFill>
                  <a:srgbClr val="FF0000"/>
                </a:solidFill>
                <a:latin typeface="Times New Roman" pitchFamily="18" charset="0"/>
                <a:cs typeface="Times New Roman" pitchFamily="18" charset="0"/>
              </a:rPr>
              <a:t>SINTEZA </a:t>
            </a:r>
            <a:r>
              <a:rPr lang="ro-RO" sz="2000" dirty="0" smtClean="0">
                <a:latin typeface="Times New Roman" pitchFamily="18" charset="0"/>
                <a:cs typeface="Times New Roman" pitchFamily="18" charset="0"/>
              </a:rPr>
              <a:t>→ rezolvă probleme care nu sunt de rutină/ scrie un referat, creează un poster/ construieşte o strategie de rezolvare a unei probleme/ construieşte ipoteze</a:t>
            </a:r>
            <a:endParaRPr lang="ro-RO" sz="2000" dirty="0">
              <a:latin typeface="Times New Roman" pitchFamily="18" charset="0"/>
              <a:cs typeface="Times New Roman" pitchFamily="18" charset="0"/>
            </a:endParaRPr>
          </a:p>
        </p:txBody>
      </p:sp>
      <p:sp>
        <p:nvSpPr>
          <p:cNvPr id="12" name="CasetăText 11"/>
          <p:cNvSpPr txBox="1"/>
          <p:nvPr/>
        </p:nvSpPr>
        <p:spPr>
          <a:xfrm>
            <a:off x="142844" y="1000108"/>
            <a:ext cx="8858312" cy="1015663"/>
          </a:xfrm>
          <a:prstGeom prst="rect">
            <a:avLst/>
          </a:prstGeom>
          <a:noFill/>
        </p:spPr>
        <p:txBody>
          <a:bodyPr wrap="square" rtlCol="0">
            <a:spAutoFit/>
          </a:bodyPr>
          <a:lstStyle/>
          <a:p>
            <a:pPr algn="ctr"/>
            <a:r>
              <a:rPr lang="it-IT" sz="2000" dirty="0" smtClean="0">
                <a:solidFill>
                  <a:srgbClr val="FF0000"/>
                </a:solidFill>
                <a:latin typeface="Times New Roman" pitchFamily="18" charset="0"/>
                <a:cs typeface="Times New Roman" pitchFamily="18" charset="0"/>
              </a:rPr>
              <a:t>EVALUARE </a:t>
            </a:r>
            <a:r>
              <a:rPr lang="ro-RO" sz="2000" dirty="0" smtClean="0">
                <a:latin typeface="Times New Roman" pitchFamily="18" charset="0"/>
                <a:cs typeface="Times New Roman" pitchFamily="18" charset="0"/>
              </a:rPr>
              <a:t>→ </a:t>
            </a:r>
            <a:r>
              <a:rPr lang="it-IT" sz="2000" dirty="0" smtClean="0">
                <a:latin typeface="Times New Roman" pitchFamily="18" charset="0"/>
                <a:cs typeface="Times New Roman" pitchFamily="18" charset="0"/>
              </a:rPr>
              <a:t>emite judeca</a:t>
            </a:r>
            <a:r>
              <a:rPr lang="ro-RO" sz="2000" dirty="0" smtClean="0">
                <a:latin typeface="Times New Roman" pitchFamily="18" charset="0"/>
                <a:cs typeface="Times New Roman" pitchFamily="18" charset="0"/>
              </a:rPr>
              <a:t>ţ</a:t>
            </a:r>
            <a:r>
              <a:rPr lang="it-IT" sz="2000" dirty="0" smtClean="0">
                <a:latin typeface="Times New Roman" pitchFamily="18" charset="0"/>
                <a:cs typeface="Times New Roman" pitchFamily="18" charset="0"/>
              </a:rPr>
              <a:t>i despre o solu</a:t>
            </a:r>
            <a:r>
              <a:rPr lang="ro-RO" sz="2000" dirty="0" smtClean="0">
                <a:latin typeface="Times New Roman" pitchFamily="18" charset="0"/>
                <a:cs typeface="Times New Roman" pitchFamily="18" charset="0"/>
              </a:rPr>
              <a:t>ţ</a:t>
            </a:r>
            <a:r>
              <a:rPr lang="it-IT" sz="2000" dirty="0" smtClean="0">
                <a:latin typeface="Times New Roman" pitchFamily="18" charset="0"/>
                <a:cs typeface="Times New Roman" pitchFamily="18" charset="0"/>
              </a:rPr>
              <a:t>ie matematic</a:t>
            </a:r>
            <a:r>
              <a:rPr lang="ro-RO" sz="2000" dirty="0" smtClean="0">
                <a:latin typeface="Times New Roman" pitchFamily="18" charset="0"/>
                <a:cs typeface="Times New Roman" pitchFamily="18" charset="0"/>
              </a:rPr>
              <a:t>ă</a:t>
            </a:r>
            <a:r>
              <a:rPr lang="it-IT" sz="2000" dirty="0" smtClean="0">
                <a:latin typeface="Times New Roman" pitchFamily="18" charset="0"/>
                <a:cs typeface="Times New Roman" pitchFamily="18" charset="0"/>
              </a:rPr>
              <a:t>/ compar</a:t>
            </a:r>
            <a:r>
              <a:rPr lang="ro-RO" sz="2000" dirty="0" smtClean="0">
                <a:latin typeface="Times New Roman" pitchFamily="18" charset="0"/>
                <a:cs typeface="Times New Roman" pitchFamily="18" charset="0"/>
              </a:rPr>
              <a:t>ă</a:t>
            </a:r>
            <a:r>
              <a:rPr lang="it-IT" sz="2000" dirty="0" smtClean="0">
                <a:latin typeface="Times New Roman" pitchFamily="18" charset="0"/>
                <a:cs typeface="Times New Roman" pitchFamily="18" charset="0"/>
              </a:rPr>
              <a:t> </a:t>
            </a:r>
            <a:r>
              <a:rPr lang="ro-RO" sz="2000" dirty="0" smtClean="0">
                <a:latin typeface="Times New Roman" pitchFamily="18" charset="0"/>
                <a:cs typeface="Times New Roman" pitchFamily="18" charset="0"/>
              </a:rPr>
              <a:t>ş</a:t>
            </a:r>
            <a:r>
              <a:rPr lang="it-IT" sz="2000" dirty="0" smtClean="0">
                <a:latin typeface="Times New Roman" pitchFamily="18" charset="0"/>
                <a:cs typeface="Times New Roman" pitchFamily="18" charset="0"/>
              </a:rPr>
              <a:t>i analizeaz</a:t>
            </a:r>
            <a:r>
              <a:rPr lang="ro-RO" sz="2000" dirty="0" smtClean="0">
                <a:latin typeface="Times New Roman" pitchFamily="18" charset="0"/>
                <a:cs typeface="Times New Roman" pitchFamily="18" charset="0"/>
              </a:rPr>
              <a:t>ă </a:t>
            </a:r>
            <a:r>
              <a:rPr lang="it-IT" sz="2000" dirty="0" smtClean="0">
                <a:latin typeface="Times New Roman" pitchFamily="18" charset="0"/>
                <a:cs typeface="Times New Roman" pitchFamily="18" charset="0"/>
              </a:rPr>
              <a:t>dou</a:t>
            </a:r>
            <a:r>
              <a:rPr lang="ro-RO" sz="2000" dirty="0" smtClean="0">
                <a:latin typeface="Times New Roman" pitchFamily="18" charset="0"/>
                <a:cs typeface="Times New Roman" pitchFamily="18" charset="0"/>
              </a:rPr>
              <a:t>ă </a:t>
            </a:r>
            <a:r>
              <a:rPr lang="it-IT" sz="2000" dirty="0" smtClean="0">
                <a:latin typeface="Times New Roman" pitchFamily="18" charset="0"/>
                <a:cs typeface="Times New Roman" pitchFamily="18" charset="0"/>
              </a:rPr>
              <a:t>solu</a:t>
            </a:r>
            <a:r>
              <a:rPr lang="ro-RO" sz="2000" dirty="0" smtClean="0">
                <a:latin typeface="Times New Roman" pitchFamily="18" charset="0"/>
                <a:cs typeface="Times New Roman" pitchFamily="18" charset="0"/>
              </a:rPr>
              <a:t>ţ</a:t>
            </a:r>
            <a:r>
              <a:rPr lang="it-IT" sz="2000" dirty="0" smtClean="0">
                <a:latin typeface="Times New Roman" pitchFamily="18" charset="0"/>
                <a:cs typeface="Times New Roman" pitchFamily="18" charset="0"/>
              </a:rPr>
              <a:t>ii diferite/ evalueaz</a:t>
            </a:r>
            <a:r>
              <a:rPr lang="ro-RO" sz="2000" dirty="0" smtClean="0">
                <a:latin typeface="Times New Roman" pitchFamily="18" charset="0"/>
                <a:cs typeface="Times New Roman" pitchFamily="18" charset="0"/>
              </a:rPr>
              <a:t>ă</a:t>
            </a:r>
            <a:r>
              <a:rPr lang="it-IT" sz="2000" dirty="0" smtClean="0">
                <a:latin typeface="Times New Roman" pitchFamily="18" charset="0"/>
                <a:cs typeface="Times New Roman" pitchFamily="18" charset="0"/>
              </a:rPr>
              <a:t> propria activitate pe parcurs </a:t>
            </a:r>
            <a:r>
              <a:rPr lang="ro-RO" sz="2000" dirty="0" smtClean="0">
                <a:latin typeface="Times New Roman" pitchFamily="18" charset="0"/>
                <a:cs typeface="Times New Roman" pitchFamily="18" charset="0"/>
              </a:rPr>
              <a:t>ş</a:t>
            </a:r>
            <a:r>
              <a:rPr lang="it-IT" sz="2000" dirty="0" smtClean="0">
                <a:latin typeface="Times New Roman" pitchFamily="18" charset="0"/>
                <a:cs typeface="Times New Roman" pitchFamily="18" charset="0"/>
              </a:rPr>
              <a:t>i </a:t>
            </a:r>
            <a:r>
              <a:rPr lang="ro-RO" sz="2000" dirty="0" smtClean="0">
                <a:latin typeface="Times New Roman" pitchFamily="18" charset="0"/>
                <a:cs typeface="Times New Roman" pitchFamily="18" charset="0"/>
              </a:rPr>
              <a:t>î</a:t>
            </a:r>
            <a:r>
              <a:rPr lang="it-IT" sz="2000" dirty="0" smtClean="0">
                <a:latin typeface="Times New Roman" pitchFamily="18" charset="0"/>
                <a:cs typeface="Times New Roman" pitchFamily="18" charset="0"/>
              </a:rPr>
              <a:t>n </a:t>
            </a:r>
            <a:r>
              <a:rPr lang="ro-RO" sz="2000" dirty="0" smtClean="0">
                <a:latin typeface="Times New Roman" pitchFamily="18" charset="0"/>
                <a:cs typeface="Times New Roman" pitchFamily="18" charset="0"/>
              </a:rPr>
              <a:t>î</a:t>
            </a:r>
            <a:r>
              <a:rPr lang="it-IT" sz="2000" dirty="0" smtClean="0">
                <a:latin typeface="Times New Roman" pitchFamily="18" charset="0"/>
                <a:cs typeface="Times New Roman" pitchFamily="18" charset="0"/>
              </a:rPr>
              <a:t>ncheiere/ enumer</a:t>
            </a:r>
            <a:r>
              <a:rPr lang="ro-RO" sz="2000" dirty="0" smtClean="0">
                <a:latin typeface="Times New Roman" pitchFamily="18" charset="0"/>
                <a:cs typeface="Times New Roman" pitchFamily="18" charset="0"/>
              </a:rPr>
              <a:t>ă</a:t>
            </a:r>
            <a:r>
              <a:rPr lang="it-IT" sz="2000" dirty="0" smtClean="0">
                <a:latin typeface="Times New Roman" pitchFamily="18" charset="0"/>
                <a:cs typeface="Times New Roman" pitchFamily="18" charset="0"/>
              </a:rPr>
              <a:t> punctele</a:t>
            </a:r>
            <a:r>
              <a:rPr lang="ro-RO" sz="2000" dirty="0" smtClean="0">
                <a:latin typeface="Times New Roman" pitchFamily="18" charset="0"/>
                <a:cs typeface="Times New Roman" pitchFamily="18" charset="0"/>
              </a:rPr>
              <a:t> </a:t>
            </a:r>
            <a:r>
              <a:rPr lang="it-IT" sz="2000" dirty="0" smtClean="0">
                <a:latin typeface="Times New Roman" pitchFamily="18" charset="0"/>
                <a:cs typeface="Times New Roman" pitchFamily="18" charset="0"/>
              </a:rPr>
              <a:t>slabe </a:t>
            </a:r>
            <a:r>
              <a:rPr lang="ro-RO" sz="2000" dirty="0" smtClean="0">
                <a:latin typeface="Times New Roman" pitchFamily="18" charset="0"/>
                <a:cs typeface="Times New Roman" pitchFamily="18" charset="0"/>
              </a:rPr>
              <a:t>ş</a:t>
            </a:r>
            <a:r>
              <a:rPr lang="it-IT" sz="2000" dirty="0" smtClean="0">
                <a:latin typeface="Times New Roman" pitchFamily="18" charset="0"/>
                <a:cs typeface="Times New Roman" pitchFamily="18" charset="0"/>
              </a:rPr>
              <a:t>i tari, argumentele pro </a:t>
            </a:r>
            <a:r>
              <a:rPr lang="ro-RO" sz="2000" dirty="0" smtClean="0">
                <a:latin typeface="Times New Roman" pitchFamily="18" charset="0"/>
                <a:cs typeface="Times New Roman" pitchFamily="18" charset="0"/>
              </a:rPr>
              <a:t>ş</a:t>
            </a:r>
            <a:r>
              <a:rPr lang="it-IT" sz="2000" dirty="0" smtClean="0">
                <a:latin typeface="Times New Roman" pitchFamily="18" charset="0"/>
                <a:cs typeface="Times New Roman" pitchFamily="18" charset="0"/>
              </a:rPr>
              <a:t>i contra</a:t>
            </a:r>
            <a:endParaRPr lang="ro-RO" sz="2000" dirty="0">
              <a:latin typeface="Times New Roman" pitchFamily="18" charset="0"/>
              <a:cs typeface="Times New Roman" pitchFamily="18" charset="0"/>
            </a:endParaRPr>
          </a:p>
        </p:txBody>
      </p:sp>
      <p:sp>
        <p:nvSpPr>
          <p:cNvPr id="14" name="Explicație 3 (bordură și bară de accentuare) 13"/>
          <p:cNvSpPr/>
          <p:nvPr/>
        </p:nvSpPr>
        <p:spPr bwMode="auto">
          <a:xfrm>
            <a:off x="285720" y="1071546"/>
            <a:ext cx="8572560" cy="3000396"/>
          </a:xfrm>
          <a:prstGeom prst="accentBorderCallout3">
            <a:avLst>
              <a:gd name="adj1" fmla="val 172944"/>
              <a:gd name="adj2" fmla="val -918"/>
              <a:gd name="adj3" fmla="val 114699"/>
              <a:gd name="adj4" fmla="val -1036"/>
              <a:gd name="adj5" fmla="val 114708"/>
              <a:gd name="adj6" fmla="val 31284"/>
              <a:gd name="adj7" fmla="val 114414"/>
              <a:gd name="adj8" fmla="val 98962"/>
            </a:avLst>
          </a:prstGeom>
          <a:gradFill flip="none" rotWithShape="1">
            <a:gsLst>
              <a:gs pos="0">
                <a:srgbClr val="FFEFD1"/>
              </a:gs>
              <a:gs pos="64999">
                <a:srgbClr val="F0EBD5"/>
              </a:gs>
              <a:gs pos="100000">
                <a:srgbClr val="D1C39F"/>
              </a:gs>
            </a:gsLst>
            <a:lin ang="5400000" scaled="0"/>
            <a:tileRect l="-100000" b="-100000"/>
          </a:gra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just" eaLnBrk="0" fontAlgn="base" hangingPunct="0">
              <a:spcBef>
                <a:spcPct val="0"/>
              </a:spcBef>
              <a:spcAft>
                <a:spcPct val="0"/>
              </a:spcAft>
            </a:pPr>
            <a:r>
              <a:rPr lang="ro-RO" sz="2800" dirty="0" smtClean="0">
                <a:solidFill>
                  <a:srgbClr val="FF0000"/>
                </a:solidFill>
                <a:latin typeface="Times New Roman" pitchFamily="18" charset="0"/>
                <a:cs typeface="Times New Roman" pitchFamily="18" charset="0"/>
              </a:rPr>
              <a:t>Abilităţi de nivel scăzut </a:t>
            </a:r>
            <a:r>
              <a:rPr lang="ro-RO" sz="2800" dirty="0" smtClean="0">
                <a:latin typeface="Times New Roman" pitchFamily="18" charset="0"/>
                <a:cs typeface="Times New Roman" pitchFamily="18" charset="0"/>
              </a:rPr>
              <a:t>(ele pot fi învăţate direct dar nu sunt suficiente în sine, sunt doar mijloace către scopul cunoaşterii personale).</a:t>
            </a:r>
            <a:endParaRPr kumimoji="0" lang="ro-RO" sz="2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u 5"/>
          <p:cNvSpPr>
            <a:spLocks noGrp="1"/>
          </p:cNvSpPr>
          <p:nvPr>
            <p:ph type="title"/>
          </p:nvPr>
        </p:nvSpPr>
        <p:spPr>
          <a:xfrm>
            <a:off x="107504" y="116632"/>
            <a:ext cx="8928992" cy="669162"/>
          </a:xfrm>
        </p:spPr>
        <p:txBody>
          <a:bodyPr/>
          <a:lstStyle/>
          <a:p>
            <a:r>
              <a:rPr lang="ro-RO" dirty="0" smtClean="0"/>
              <a:t>Taxonomia lui Bloom</a:t>
            </a:r>
            <a:endParaRPr lang="ro-RO" dirty="0"/>
          </a:p>
        </p:txBody>
      </p:sp>
      <p:sp>
        <p:nvSpPr>
          <p:cNvPr id="4" name="Substituent dată 3"/>
          <p:cNvSpPr>
            <a:spLocks noGrp="1"/>
          </p:cNvSpPr>
          <p:nvPr>
            <p:ph type="dt" sz="half" idx="10"/>
          </p:nvPr>
        </p:nvSpPr>
        <p:spPr/>
        <p:txBody>
          <a:bodyPr/>
          <a:lstStyle/>
          <a:p>
            <a:fld id="{DF8A3284-E916-4811-9483-0264F9563826}" type="datetime8">
              <a:rPr lang="ro-RO" smtClean="0"/>
              <a:t>12.03.2012 12:16</a:t>
            </a:fld>
            <a:endParaRPr lang="en-US"/>
          </a:p>
        </p:txBody>
      </p:sp>
      <p:sp>
        <p:nvSpPr>
          <p:cNvPr id="5" name="Substituent număr diapozitiv 4"/>
          <p:cNvSpPr>
            <a:spLocks noGrp="1"/>
          </p:cNvSpPr>
          <p:nvPr>
            <p:ph type="sldNum" sz="quarter" idx="12"/>
          </p:nvPr>
        </p:nvSpPr>
        <p:spPr/>
        <p:txBody>
          <a:bodyPr/>
          <a:lstStyle/>
          <a:p>
            <a:fld id="{7D5BC5DA-F1D7-4F15-8D07-CE628665C013}" type="slidenum">
              <a:rPr lang="en-US" smtClean="0"/>
              <a:pPr/>
              <a:t>18</a:t>
            </a:fld>
            <a:endParaRPr lang="en-US"/>
          </a:p>
        </p:txBody>
      </p:sp>
      <p:sp>
        <p:nvSpPr>
          <p:cNvPr id="7" name="CasetăText 6"/>
          <p:cNvSpPr txBox="1"/>
          <p:nvPr/>
        </p:nvSpPr>
        <p:spPr>
          <a:xfrm>
            <a:off x="142844" y="5917188"/>
            <a:ext cx="8858312" cy="400110"/>
          </a:xfrm>
          <a:prstGeom prst="rect">
            <a:avLst/>
          </a:prstGeom>
          <a:noFill/>
        </p:spPr>
        <p:txBody>
          <a:bodyPr wrap="square" rtlCol="0">
            <a:spAutoFit/>
          </a:bodyPr>
          <a:lstStyle/>
          <a:p>
            <a:pPr algn="ctr"/>
            <a:r>
              <a:rPr lang="ro-RO" sz="2000" dirty="0" smtClean="0">
                <a:solidFill>
                  <a:srgbClr val="FF0000"/>
                </a:solidFill>
                <a:latin typeface="Times New Roman" pitchFamily="18" charset="0"/>
                <a:cs typeface="Times New Roman" pitchFamily="18" charset="0"/>
              </a:rPr>
              <a:t>CUNOŞTINŢE </a:t>
            </a:r>
            <a:r>
              <a:rPr lang="ro-RO" sz="2000" dirty="0" smtClean="0">
                <a:latin typeface="Times New Roman" pitchFamily="18" charset="0"/>
                <a:cs typeface="Times New Roman" pitchFamily="18" charset="0"/>
              </a:rPr>
              <a:t>→ afirmă/ îşi aminteşte/ defineşte/ descrie</a:t>
            </a:r>
            <a:endParaRPr lang="ro-RO" sz="2000" dirty="0">
              <a:latin typeface="Times New Roman" pitchFamily="18" charset="0"/>
              <a:cs typeface="Times New Roman" pitchFamily="18" charset="0"/>
            </a:endParaRPr>
          </a:p>
        </p:txBody>
      </p:sp>
      <p:sp>
        <p:nvSpPr>
          <p:cNvPr id="8" name="CasetăText 7"/>
          <p:cNvSpPr txBox="1"/>
          <p:nvPr/>
        </p:nvSpPr>
        <p:spPr>
          <a:xfrm>
            <a:off x="142844" y="5243468"/>
            <a:ext cx="8858312" cy="400110"/>
          </a:xfrm>
          <a:prstGeom prst="rect">
            <a:avLst/>
          </a:prstGeom>
          <a:noFill/>
        </p:spPr>
        <p:txBody>
          <a:bodyPr wrap="square" rtlCol="0">
            <a:spAutoFit/>
          </a:bodyPr>
          <a:lstStyle/>
          <a:p>
            <a:pPr algn="ctr"/>
            <a:r>
              <a:rPr lang="ro-RO" sz="2000" dirty="0" smtClean="0">
                <a:solidFill>
                  <a:srgbClr val="FF0000"/>
                </a:solidFill>
                <a:latin typeface="Times New Roman" pitchFamily="18" charset="0"/>
                <a:cs typeface="Times New Roman" pitchFamily="18" charset="0"/>
              </a:rPr>
              <a:t>ÎNŢELEGERE </a:t>
            </a:r>
            <a:r>
              <a:rPr lang="ro-RO" sz="2000" dirty="0" smtClean="0">
                <a:latin typeface="Times New Roman" pitchFamily="18" charset="0"/>
                <a:cs typeface="Times New Roman" pitchFamily="18" charset="0"/>
              </a:rPr>
              <a:t>→ explică/ interpretează/ clasifică/ descrie</a:t>
            </a:r>
            <a:endParaRPr lang="ro-RO" sz="2000" dirty="0">
              <a:latin typeface="Times New Roman" pitchFamily="18" charset="0"/>
              <a:cs typeface="Times New Roman" pitchFamily="18" charset="0"/>
            </a:endParaRPr>
          </a:p>
        </p:txBody>
      </p:sp>
      <p:sp>
        <p:nvSpPr>
          <p:cNvPr id="9" name="CasetăText 8"/>
          <p:cNvSpPr txBox="1"/>
          <p:nvPr/>
        </p:nvSpPr>
        <p:spPr>
          <a:xfrm>
            <a:off x="142844" y="4529088"/>
            <a:ext cx="8858312" cy="400110"/>
          </a:xfrm>
          <a:prstGeom prst="rect">
            <a:avLst/>
          </a:prstGeom>
          <a:noFill/>
        </p:spPr>
        <p:txBody>
          <a:bodyPr wrap="square" rtlCol="0">
            <a:spAutoFit/>
          </a:bodyPr>
          <a:lstStyle/>
          <a:p>
            <a:pPr algn="ctr"/>
            <a:r>
              <a:rPr lang="it-IT" sz="2000" dirty="0" smtClean="0">
                <a:solidFill>
                  <a:srgbClr val="FF0000"/>
                </a:solidFill>
                <a:latin typeface="Times New Roman" pitchFamily="18" charset="0"/>
                <a:cs typeface="Times New Roman" pitchFamily="18" charset="0"/>
              </a:rPr>
              <a:t>APLICA</a:t>
            </a:r>
            <a:r>
              <a:rPr lang="ro-RO" sz="2000" dirty="0" smtClean="0">
                <a:solidFill>
                  <a:srgbClr val="FF0000"/>
                </a:solidFill>
                <a:latin typeface="Times New Roman" pitchFamily="18" charset="0"/>
                <a:cs typeface="Times New Roman" pitchFamily="18" charset="0"/>
              </a:rPr>
              <a:t>Ţ</a:t>
            </a:r>
            <a:r>
              <a:rPr lang="it-IT" sz="2000" dirty="0" smtClean="0">
                <a:solidFill>
                  <a:srgbClr val="FF0000"/>
                </a:solidFill>
                <a:latin typeface="Times New Roman" pitchFamily="18" charset="0"/>
                <a:cs typeface="Times New Roman" pitchFamily="18" charset="0"/>
              </a:rPr>
              <a:t>IE </a:t>
            </a:r>
            <a:r>
              <a:rPr lang="ro-RO" sz="2000" dirty="0" smtClean="0">
                <a:latin typeface="Times New Roman" pitchFamily="18" charset="0"/>
                <a:cs typeface="Times New Roman" pitchFamily="18" charset="0"/>
              </a:rPr>
              <a:t>→</a:t>
            </a:r>
            <a:r>
              <a:rPr lang="it-IT" sz="2000" dirty="0" smtClean="0">
                <a:latin typeface="Times New Roman" pitchFamily="18" charset="0"/>
                <a:cs typeface="Times New Roman" pitchFamily="18" charset="0"/>
              </a:rPr>
              <a:t> aplic</a:t>
            </a:r>
            <a:r>
              <a:rPr lang="ro-RO" sz="2000" dirty="0" smtClean="0">
                <a:latin typeface="Times New Roman" pitchFamily="18" charset="0"/>
                <a:cs typeface="Times New Roman" pitchFamily="18" charset="0"/>
              </a:rPr>
              <a:t>ă</a:t>
            </a:r>
            <a:r>
              <a:rPr lang="it-IT" sz="2000" dirty="0" smtClean="0">
                <a:latin typeface="Times New Roman" pitchFamily="18" charset="0"/>
                <a:cs typeface="Times New Roman" pitchFamily="18" charset="0"/>
              </a:rPr>
              <a:t>/ utilizeaz</a:t>
            </a:r>
            <a:r>
              <a:rPr lang="ro-RO" sz="2000" dirty="0" smtClean="0">
                <a:latin typeface="Times New Roman" pitchFamily="18" charset="0"/>
                <a:cs typeface="Times New Roman" pitchFamily="18" charset="0"/>
              </a:rPr>
              <a:t>ă</a:t>
            </a:r>
            <a:r>
              <a:rPr lang="it-IT" sz="2000" dirty="0" smtClean="0">
                <a:latin typeface="Times New Roman" pitchFamily="18" charset="0"/>
                <a:cs typeface="Times New Roman" pitchFamily="18" charset="0"/>
              </a:rPr>
              <a:t> simbol</a:t>
            </a:r>
            <a:r>
              <a:rPr lang="ro-RO" sz="2000" dirty="0" err="1" smtClean="0">
                <a:latin typeface="Times New Roman" pitchFamily="18" charset="0"/>
                <a:cs typeface="Times New Roman" pitchFamily="18" charset="0"/>
              </a:rPr>
              <a:t>ur</a:t>
            </a:r>
            <a:r>
              <a:rPr lang="it-IT" sz="2000" dirty="0" smtClean="0">
                <a:latin typeface="Times New Roman" pitchFamily="18" charset="0"/>
                <a:cs typeface="Times New Roman" pitchFamily="18" charset="0"/>
              </a:rPr>
              <a:t>i matematic</a:t>
            </a:r>
            <a:r>
              <a:rPr lang="ro-RO" sz="2000" dirty="0" smtClean="0">
                <a:latin typeface="Times New Roman" pitchFamily="18" charset="0"/>
                <a:cs typeface="Times New Roman" pitchFamily="18" charset="0"/>
              </a:rPr>
              <a:t>e</a:t>
            </a:r>
            <a:r>
              <a:rPr lang="it-IT" sz="2000" dirty="0" smtClean="0">
                <a:latin typeface="Times New Roman" pitchFamily="18" charset="0"/>
                <a:cs typeface="Times New Roman" pitchFamily="18" charset="0"/>
              </a:rPr>
              <a:t>/ calculeaz</a:t>
            </a:r>
            <a:r>
              <a:rPr lang="ro-RO" sz="2000" dirty="0" smtClean="0">
                <a:latin typeface="Times New Roman" pitchFamily="18" charset="0"/>
                <a:cs typeface="Times New Roman" pitchFamily="18" charset="0"/>
              </a:rPr>
              <a:t>ă</a:t>
            </a:r>
            <a:r>
              <a:rPr lang="it-IT" sz="2000" dirty="0" smtClean="0">
                <a:latin typeface="Times New Roman" pitchFamily="18" charset="0"/>
                <a:cs typeface="Times New Roman" pitchFamily="18" charset="0"/>
              </a:rPr>
              <a:t>/ folose</a:t>
            </a:r>
            <a:r>
              <a:rPr lang="ro-RO" sz="2000" dirty="0" smtClean="0">
                <a:latin typeface="Times New Roman" pitchFamily="18" charset="0"/>
                <a:cs typeface="Times New Roman" pitchFamily="18" charset="0"/>
              </a:rPr>
              <a:t>ş</a:t>
            </a:r>
            <a:r>
              <a:rPr lang="it-IT" sz="2000" dirty="0" smtClean="0">
                <a:latin typeface="Times New Roman" pitchFamily="18" charset="0"/>
                <a:cs typeface="Times New Roman" pitchFamily="18" charset="0"/>
              </a:rPr>
              <a:t>te</a:t>
            </a:r>
            <a:endParaRPr lang="ro-RO" sz="2000" dirty="0">
              <a:latin typeface="Times New Roman" pitchFamily="18" charset="0"/>
              <a:cs typeface="Times New Roman" pitchFamily="18" charset="0"/>
            </a:endParaRPr>
          </a:p>
        </p:txBody>
      </p:sp>
      <p:sp>
        <p:nvSpPr>
          <p:cNvPr id="10" name="CasetăText 9"/>
          <p:cNvSpPr txBox="1"/>
          <p:nvPr/>
        </p:nvSpPr>
        <p:spPr>
          <a:xfrm>
            <a:off x="142844" y="3429000"/>
            <a:ext cx="8858312" cy="707886"/>
          </a:xfrm>
          <a:prstGeom prst="rect">
            <a:avLst/>
          </a:prstGeom>
          <a:noFill/>
        </p:spPr>
        <p:txBody>
          <a:bodyPr wrap="square" rtlCol="0">
            <a:spAutoFit/>
          </a:bodyPr>
          <a:lstStyle/>
          <a:p>
            <a:pPr algn="ctr"/>
            <a:r>
              <a:rPr lang="it-IT" sz="2000" dirty="0" smtClean="0">
                <a:solidFill>
                  <a:srgbClr val="FF0000"/>
                </a:solidFill>
                <a:latin typeface="Times New Roman" pitchFamily="18" charset="0"/>
                <a:cs typeface="Times New Roman" pitchFamily="18" charset="0"/>
              </a:rPr>
              <a:t>ANALIZ</a:t>
            </a:r>
            <a:r>
              <a:rPr lang="ro-RO" sz="2000" dirty="0" smtClean="0">
                <a:solidFill>
                  <a:srgbClr val="FF0000"/>
                </a:solidFill>
                <a:latin typeface="Times New Roman" pitchFamily="18" charset="0"/>
                <a:cs typeface="Times New Roman" pitchFamily="18" charset="0"/>
              </a:rPr>
              <a:t>Ă</a:t>
            </a:r>
            <a:r>
              <a:rPr lang="it-IT" sz="2000" dirty="0" smtClean="0">
                <a:solidFill>
                  <a:srgbClr val="FF0000"/>
                </a:solidFill>
                <a:latin typeface="Times New Roman" pitchFamily="18" charset="0"/>
                <a:cs typeface="Times New Roman" pitchFamily="18" charset="0"/>
              </a:rPr>
              <a:t> </a:t>
            </a:r>
            <a:r>
              <a:rPr lang="ro-RO" sz="2000" dirty="0" smtClean="0">
                <a:latin typeface="Times New Roman" pitchFamily="18" charset="0"/>
                <a:cs typeface="Times New Roman" pitchFamily="18" charset="0"/>
              </a:rPr>
              <a:t>→</a:t>
            </a:r>
            <a:r>
              <a:rPr lang="it-IT" sz="2000" dirty="0" smtClean="0">
                <a:latin typeface="Times New Roman" pitchFamily="18" charset="0"/>
                <a:cs typeface="Times New Roman" pitchFamily="18" charset="0"/>
              </a:rPr>
              <a:t> </a:t>
            </a:r>
            <a:r>
              <a:rPr lang="ro-RO" sz="2000" dirty="0" smtClean="0">
                <a:latin typeface="Times New Roman" pitchFamily="18" charset="0"/>
                <a:cs typeface="Times New Roman" pitchFamily="18" charset="0"/>
              </a:rPr>
              <a:t>î</a:t>
            </a:r>
            <a:r>
              <a:rPr lang="it-IT" sz="2000" dirty="0" smtClean="0">
                <a:latin typeface="Times New Roman" pitchFamily="18" charset="0"/>
                <a:cs typeface="Times New Roman" pitchFamily="18" charset="0"/>
              </a:rPr>
              <a:t>mparte o problem</a:t>
            </a:r>
            <a:r>
              <a:rPr lang="ro-RO" sz="2000" dirty="0" smtClean="0">
                <a:latin typeface="Times New Roman" pitchFamily="18" charset="0"/>
                <a:cs typeface="Times New Roman" pitchFamily="18" charset="0"/>
              </a:rPr>
              <a:t>ă</a:t>
            </a:r>
            <a:r>
              <a:rPr lang="it-IT" sz="2000" dirty="0" smtClean="0">
                <a:latin typeface="Times New Roman" pitchFamily="18" charset="0"/>
                <a:cs typeface="Times New Roman" pitchFamily="18" charset="0"/>
              </a:rPr>
              <a:t> complex</a:t>
            </a:r>
            <a:r>
              <a:rPr lang="ro-RO" sz="2000" dirty="0" smtClean="0">
                <a:latin typeface="Times New Roman" pitchFamily="18" charset="0"/>
                <a:cs typeface="Times New Roman" pitchFamily="18" charset="0"/>
              </a:rPr>
              <a:t>ă</a:t>
            </a:r>
            <a:r>
              <a:rPr lang="it-IT" sz="2000" dirty="0" smtClean="0">
                <a:latin typeface="Times New Roman" pitchFamily="18" charset="0"/>
                <a:cs typeface="Times New Roman" pitchFamily="18" charset="0"/>
              </a:rPr>
              <a:t> </a:t>
            </a:r>
            <a:r>
              <a:rPr lang="ro-RO" sz="2000" dirty="0" smtClean="0">
                <a:latin typeface="Times New Roman" pitchFamily="18" charset="0"/>
                <a:cs typeface="Times New Roman" pitchFamily="18" charset="0"/>
              </a:rPr>
              <a:t>î</a:t>
            </a:r>
            <a:r>
              <a:rPr lang="it-IT" sz="2000" dirty="0" smtClean="0">
                <a:latin typeface="Times New Roman" pitchFamily="18" charset="0"/>
                <a:cs typeface="Times New Roman" pitchFamily="18" charset="0"/>
              </a:rPr>
              <a:t>n unele mai simple, pe care apoi le studiaz</a:t>
            </a:r>
            <a:r>
              <a:rPr lang="ro-RO" sz="2000" dirty="0" smtClean="0">
                <a:latin typeface="Times New Roman" pitchFamily="18" charset="0"/>
                <a:cs typeface="Times New Roman" pitchFamily="18" charset="0"/>
              </a:rPr>
              <a:t>ă </a:t>
            </a:r>
            <a:r>
              <a:rPr lang="it-IT" sz="2000" dirty="0" smtClean="0">
                <a:latin typeface="Times New Roman" pitchFamily="18" charset="0"/>
                <a:cs typeface="Times New Roman" pitchFamily="18" charset="0"/>
              </a:rPr>
              <a:t>separat/ clasi</a:t>
            </a:r>
            <a:r>
              <a:rPr lang="ro-RO" sz="2000" dirty="0" smtClean="0">
                <a:latin typeface="Times New Roman" pitchFamily="18" charset="0"/>
                <a:cs typeface="Times New Roman" pitchFamily="18" charset="0"/>
              </a:rPr>
              <a:t>fi</a:t>
            </a:r>
            <a:r>
              <a:rPr lang="it-IT" sz="2000" dirty="0" smtClean="0">
                <a:latin typeface="Times New Roman" pitchFamily="18" charset="0"/>
                <a:cs typeface="Times New Roman" pitchFamily="18" charset="0"/>
              </a:rPr>
              <a:t>c</a:t>
            </a:r>
            <a:r>
              <a:rPr lang="ro-RO" sz="2000" dirty="0" smtClean="0">
                <a:latin typeface="Times New Roman" pitchFamily="18" charset="0"/>
                <a:cs typeface="Times New Roman" pitchFamily="18" charset="0"/>
              </a:rPr>
              <a:t>ă</a:t>
            </a:r>
            <a:r>
              <a:rPr lang="it-IT" sz="2000" dirty="0" smtClean="0">
                <a:latin typeface="Times New Roman" pitchFamily="18" charset="0"/>
                <a:cs typeface="Times New Roman" pitchFamily="18" charset="0"/>
              </a:rPr>
              <a:t>/ compar</a:t>
            </a:r>
            <a:r>
              <a:rPr lang="ro-RO" sz="2000" dirty="0" smtClean="0">
                <a:latin typeface="Times New Roman" pitchFamily="18" charset="0"/>
                <a:cs typeface="Times New Roman" pitchFamily="18" charset="0"/>
              </a:rPr>
              <a:t>ă</a:t>
            </a:r>
            <a:r>
              <a:rPr lang="it-IT" sz="2000" dirty="0" smtClean="0">
                <a:latin typeface="Times New Roman" pitchFamily="18" charset="0"/>
                <a:cs typeface="Times New Roman" pitchFamily="18" charset="0"/>
              </a:rPr>
              <a:t>/ argumenteaz</a:t>
            </a:r>
            <a:r>
              <a:rPr lang="ro-RO" sz="2000" dirty="0" smtClean="0">
                <a:latin typeface="Times New Roman" pitchFamily="18" charset="0"/>
                <a:cs typeface="Times New Roman" pitchFamily="18" charset="0"/>
              </a:rPr>
              <a:t>ă</a:t>
            </a:r>
            <a:endParaRPr lang="ro-RO" sz="2000" dirty="0">
              <a:latin typeface="Times New Roman" pitchFamily="18" charset="0"/>
              <a:cs typeface="Times New Roman" pitchFamily="18" charset="0"/>
            </a:endParaRPr>
          </a:p>
        </p:txBody>
      </p:sp>
      <p:sp>
        <p:nvSpPr>
          <p:cNvPr id="11" name="CasetăText 10"/>
          <p:cNvSpPr txBox="1"/>
          <p:nvPr/>
        </p:nvSpPr>
        <p:spPr>
          <a:xfrm>
            <a:off x="142844" y="2357430"/>
            <a:ext cx="8858312" cy="707886"/>
          </a:xfrm>
          <a:prstGeom prst="rect">
            <a:avLst/>
          </a:prstGeom>
          <a:noFill/>
        </p:spPr>
        <p:txBody>
          <a:bodyPr wrap="square" rtlCol="0">
            <a:spAutoFit/>
          </a:bodyPr>
          <a:lstStyle/>
          <a:p>
            <a:pPr algn="ctr"/>
            <a:r>
              <a:rPr lang="ro-RO" sz="2000" dirty="0" smtClean="0">
                <a:solidFill>
                  <a:srgbClr val="FF0000"/>
                </a:solidFill>
                <a:latin typeface="Times New Roman" pitchFamily="18" charset="0"/>
                <a:cs typeface="Times New Roman" pitchFamily="18" charset="0"/>
              </a:rPr>
              <a:t>SINTEZĂ </a:t>
            </a:r>
            <a:r>
              <a:rPr lang="ro-RO" sz="2000" dirty="0" smtClean="0">
                <a:latin typeface="Times New Roman" pitchFamily="18" charset="0"/>
                <a:cs typeface="Times New Roman" pitchFamily="18" charset="0"/>
              </a:rPr>
              <a:t>→ rezolvă probleme care nu sunt de rutină/ scrie un referat, creează un poster/ construieşte o strategie de rezolvare a unei probleme/ construieşte ipoteze</a:t>
            </a:r>
            <a:endParaRPr lang="ro-RO" sz="2000" dirty="0">
              <a:latin typeface="Times New Roman" pitchFamily="18" charset="0"/>
              <a:cs typeface="Times New Roman" pitchFamily="18" charset="0"/>
            </a:endParaRPr>
          </a:p>
        </p:txBody>
      </p:sp>
      <p:sp>
        <p:nvSpPr>
          <p:cNvPr id="12" name="CasetăText 11"/>
          <p:cNvSpPr txBox="1"/>
          <p:nvPr/>
        </p:nvSpPr>
        <p:spPr>
          <a:xfrm>
            <a:off x="142844" y="1000108"/>
            <a:ext cx="8858312" cy="1015663"/>
          </a:xfrm>
          <a:prstGeom prst="rect">
            <a:avLst/>
          </a:prstGeom>
          <a:noFill/>
        </p:spPr>
        <p:txBody>
          <a:bodyPr wrap="square" rtlCol="0">
            <a:spAutoFit/>
          </a:bodyPr>
          <a:lstStyle/>
          <a:p>
            <a:pPr algn="ctr"/>
            <a:r>
              <a:rPr lang="it-IT" sz="2000" dirty="0" smtClean="0">
                <a:solidFill>
                  <a:srgbClr val="FF0000"/>
                </a:solidFill>
                <a:latin typeface="Times New Roman" pitchFamily="18" charset="0"/>
                <a:cs typeface="Times New Roman" pitchFamily="18" charset="0"/>
              </a:rPr>
              <a:t>EVALUARE </a:t>
            </a:r>
            <a:r>
              <a:rPr lang="ro-RO" sz="2000" dirty="0" smtClean="0">
                <a:latin typeface="Times New Roman" pitchFamily="18" charset="0"/>
                <a:cs typeface="Times New Roman" pitchFamily="18" charset="0"/>
              </a:rPr>
              <a:t>→ </a:t>
            </a:r>
            <a:r>
              <a:rPr lang="it-IT" sz="2000" dirty="0" smtClean="0">
                <a:latin typeface="Times New Roman" pitchFamily="18" charset="0"/>
                <a:cs typeface="Times New Roman" pitchFamily="18" charset="0"/>
              </a:rPr>
              <a:t>emite judeca</a:t>
            </a:r>
            <a:r>
              <a:rPr lang="ro-RO" sz="2000" dirty="0" smtClean="0">
                <a:latin typeface="Times New Roman" pitchFamily="18" charset="0"/>
                <a:cs typeface="Times New Roman" pitchFamily="18" charset="0"/>
              </a:rPr>
              <a:t>ţ</a:t>
            </a:r>
            <a:r>
              <a:rPr lang="it-IT" sz="2000" dirty="0" smtClean="0">
                <a:latin typeface="Times New Roman" pitchFamily="18" charset="0"/>
                <a:cs typeface="Times New Roman" pitchFamily="18" charset="0"/>
              </a:rPr>
              <a:t>i despre o solu</a:t>
            </a:r>
            <a:r>
              <a:rPr lang="ro-RO" sz="2000" dirty="0" smtClean="0">
                <a:latin typeface="Times New Roman" pitchFamily="18" charset="0"/>
                <a:cs typeface="Times New Roman" pitchFamily="18" charset="0"/>
              </a:rPr>
              <a:t>ţ</a:t>
            </a:r>
            <a:r>
              <a:rPr lang="it-IT" sz="2000" dirty="0" smtClean="0">
                <a:latin typeface="Times New Roman" pitchFamily="18" charset="0"/>
                <a:cs typeface="Times New Roman" pitchFamily="18" charset="0"/>
              </a:rPr>
              <a:t>ie matematic</a:t>
            </a:r>
            <a:r>
              <a:rPr lang="ro-RO" sz="2000" dirty="0" smtClean="0">
                <a:latin typeface="Times New Roman" pitchFamily="18" charset="0"/>
                <a:cs typeface="Times New Roman" pitchFamily="18" charset="0"/>
              </a:rPr>
              <a:t>ă</a:t>
            </a:r>
            <a:r>
              <a:rPr lang="it-IT" sz="2000" dirty="0" smtClean="0">
                <a:latin typeface="Times New Roman" pitchFamily="18" charset="0"/>
                <a:cs typeface="Times New Roman" pitchFamily="18" charset="0"/>
              </a:rPr>
              <a:t>/ compar</a:t>
            </a:r>
            <a:r>
              <a:rPr lang="ro-RO" sz="2000" dirty="0" smtClean="0">
                <a:latin typeface="Times New Roman" pitchFamily="18" charset="0"/>
                <a:cs typeface="Times New Roman" pitchFamily="18" charset="0"/>
              </a:rPr>
              <a:t>ă</a:t>
            </a:r>
            <a:r>
              <a:rPr lang="it-IT" sz="2000" dirty="0" smtClean="0">
                <a:latin typeface="Times New Roman" pitchFamily="18" charset="0"/>
                <a:cs typeface="Times New Roman" pitchFamily="18" charset="0"/>
              </a:rPr>
              <a:t> </a:t>
            </a:r>
            <a:r>
              <a:rPr lang="ro-RO" sz="2000" dirty="0" smtClean="0">
                <a:latin typeface="Times New Roman" pitchFamily="18" charset="0"/>
                <a:cs typeface="Times New Roman" pitchFamily="18" charset="0"/>
              </a:rPr>
              <a:t>ş</a:t>
            </a:r>
            <a:r>
              <a:rPr lang="it-IT" sz="2000" dirty="0" smtClean="0">
                <a:latin typeface="Times New Roman" pitchFamily="18" charset="0"/>
                <a:cs typeface="Times New Roman" pitchFamily="18" charset="0"/>
              </a:rPr>
              <a:t>i analizeaz</a:t>
            </a:r>
            <a:r>
              <a:rPr lang="ro-RO" sz="2000" dirty="0" smtClean="0">
                <a:latin typeface="Times New Roman" pitchFamily="18" charset="0"/>
                <a:cs typeface="Times New Roman" pitchFamily="18" charset="0"/>
              </a:rPr>
              <a:t>ă </a:t>
            </a:r>
            <a:r>
              <a:rPr lang="it-IT" sz="2000" dirty="0" smtClean="0">
                <a:latin typeface="Times New Roman" pitchFamily="18" charset="0"/>
                <a:cs typeface="Times New Roman" pitchFamily="18" charset="0"/>
              </a:rPr>
              <a:t>dou</a:t>
            </a:r>
            <a:r>
              <a:rPr lang="ro-RO" sz="2000" dirty="0" smtClean="0">
                <a:latin typeface="Times New Roman" pitchFamily="18" charset="0"/>
                <a:cs typeface="Times New Roman" pitchFamily="18" charset="0"/>
              </a:rPr>
              <a:t>ă </a:t>
            </a:r>
            <a:r>
              <a:rPr lang="it-IT" sz="2000" dirty="0" smtClean="0">
                <a:latin typeface="Times New Roman" pitchFamily="18" charset="0"/>
                <a:cs typeface="Times New Roman" pitchFamily="18" charset="0"/>
              </a:rPr>
              <a:t>solu</a:t>
            </a:r>
            <a:r>
              <a:rPr lang="ro-RO" sz="2000" dirty="0" smtClean="0">
                <a:latin typeface="Times New Roman" pitchFamily="18" charset="0"/>
                <a:cs typeface="Times New Roman" pitchFamily="18" charset="0"/>
              </a:rPr>
              <a:t>ţ</a:t>
            </a:r>
            <a:r>
              <a:rPr lang="it-IT" sz="2000" dirty="0" smtClean="0">
                <a:latin typeface="Times New Roman" pitchFamily="18" charset="0"/>
                <a:cs typeface="Times New Roman" pitchFamily="18" charset="0"/>
              </a:rPr>
              <a:t>ii diferite/ evalueaz</a:t>
            </a:r>
            <a:r>
              <a:rPr lang="ro-RO" sz="2000" dirty="0" smtClean="0">
                <a:latin typeface="Times New Roman" pitchFamily="18" charset="0"/>
                <a:cs typeface="Times New Roman" pitchFamily="18" charset="0"/>
              </a:rPr>
              <a:t>ă</a:t>
            </a:r>
            <a:r>
              <a:rPr lang="it-IT" sz="2000" dirty="0" smtClean="0">
                <a:latin typeface="Times New Roman" pitchFamily="18" charset="0"/>
                <a:cs typeface="Times New Roman" pitchFamily="18" charset="0"/>
              </a:rPr>
              <a:t> propria activitate pe parcurs </a:t>
            </a:r>
            <a:r>
              <a:rPr lang="ro-RO" sz="2000" dirty="0" smtClean="0">
                <a:latin typeface="Times New Roman" pitchFamily="18" charset="0"/>
                <a:cs typeface="Times New Roman" pitchFamily="18" charset="0"/>
              </a:rPr>
              <a:t>ş</a:t>
            </a:r>
            <a:r>
              <a:rPr lang="it-IT" sz="2000" dirty="0" smtClean="0">
                <a:latin typeface="Times New Roman" pitchFamily="18" charset="0"/>
                <a:cs typeface="Times New Roman" pitchFamily="18" charset="0"/>
              </a:rPr>
              <a:t>i </a:t>
            </a:r>
            <a:r>
              <a:rPr lang="ro-RO" sz="2000" dirty="0" smtClean="0">
                <a:latin typeface="Times New Roman" pitchFamily="18" charset="0"/>
                <a:cs typeface="Times New Roman" pitchFamily="18" charset="0"/>
              </a:rPr>
              <a:t>î</a:t>
            </a:r>
            <a:r>
              <a:rPr lang="it-IT" sz="2000" dirty="0" smtClean="0">
                <a:latin typeface="Times New Roman" pitchFamily="18" charset="0"/>
                <a:cs typeface="Times New Roman" pitchFamily="18" charset="0"/>
              </a:rPr>
              <a:t>n </a:t>
            </a:r>
            <a:r>
              <a:rPr lang="ro-RO" sz="2000" dirty="0" smtClean="0">
                <a:latin typeface="Times New Roman" pitchFamily="18" charset="0"/>
                <a:cs typeface="Times New Roman" pitchFamily="18" charset="0"/>
              </a:rPr>
              <a:t>î</a:t>
            </a:r>
            <a:r>
              <a:rPr lang="it-IT" sz="2000" dirty="0" smtClean="0">
                <a:latin typeface="Times New Roman" pitchFamily="18" charset="0"/>
                <a:cs typeface="Times New Roman" pitchFamily="18" charset="0"/>
              </a:rPr>
              <a:t>ncheiere/ enumer</a:t>
            </a:r>
            <a:r>
              <a:rPr lang="ro-RO" sz="2000" dirty="0" smtClean="0">
                <a:latin typeface="Times New Roman" pitchFamily="18" charset="0"/>
                <a:cs typeface="Times New Roman" pitchFamily="18" charset="0"/>
              </a:rPr>
              <a:t>ă</a:t>
            </a:r>
            <a:r>
              <a:rPr lang="it-IT" sz="2000" dirty="0" smtClean="0">
                <a:latin typeface="Times New Roman" pitchFamily="18" charset="0"/>
                <a:cs typeface="Times New Roman" pitchFamily="18" charset="0"/>
              </a:rPr>
              <a:t> punctele</a:t>
            </a:r>
            <a:r>
              <a:rPr lang="ro-RO" sz="2000" dirty="0" smtClean="0">
                <a:latin typeface="Times New Roman" pitchFamily="18" charset="0"/>
                <a:cs typeface="Times New Roman" pitchFamily="18" charset="0"/>
              </a:rPr>
              <a:t> </a:t>
            </a:r>
            <a:r>
              <a:rPr lang="it-IT" sz="2000" dirty="0" smtClean="0">
                <a:latin typeface="Times New Roman" pitchFamily="18" charset="0"/>
                <a:cs typeface="Times New Roman" pitchFamily="18" charset="0"/>
              </a:rPr>
              <a:t>slabe </a:t>
            </a:r>
            <a:r>
              <a:rPr lang="ro-RO" sz="2000" dirty="0" smtClean="0">
                <a:latin typeface="Times New Roman" pitchFamily="18" charset="0"/>
                <a:cs typeface="Times New Roman" pitchFamily="18" charset="0"/>
              </a:rPr>
              <a:t>ş</a:t>
            </a:r>
            <a:r>
              <a:rPr lang="it-IT" sz="2000" dirty="0" smtClean="0">
                <a:latin typeface="Times New Roman" pitchFamily="18" charset="0"/>
                <a:cs typeface="Times New Roman" pitchFamily="18" charset="0"/>
              </a:rPr>
              <a:t>i tari, argumentele pro </a:t>
            </a:r>
            <a:r>
              <a:rPr lang="ro-RO" sz="2000" dirty="0" smtClean="0">
                <a:latin typeface="Times New Roman" pitchFamily="18" charset="0"/>
                <a:cs typeface="Times New Roman" pitchFamily="18" charset="0"/>
              </a:rPr>
              <a:t>ş</a:t>
            </a:r>
            <a:r>
              <a:rPr lang="it-IT" sz="2000" dirty="0" smtClean="0">
                <a:latin typeface="Times New Roman" pitchFamily="18" charset="0"/>
                <a:cs typeface="Times New Roman" pitchFamily="18" charset="0"/>
              </a:rPr>
              <a:t>i contra</a:t>
            </a:r>
            <a:endParaRPr lang="ro-RO" sz="2000" dirty="0">
              <a:latin typeface="Times New Roman" pitchFamily="18" charset="0"/>
              <a:cs typeface="Times New Roman" pitchFamily="18" charset="0"/>
            </a:endParaRPr>
          </a:p>
        </p:txBody>
      </p:sp>
      <p:sp>
        <p:nvSpPr>
          <p:cNvPr id="16" name="Explicație 3 (bordură și bară de accentuare) 15"/>
          <p:cNvSpPr/>
          <p:nvPr/>
        </p:nvSpPr>
        <p:spPr bwMode="auto">
          <a:xfrm>
            <a:off x="285720" y="4143380"/>
            <a:ext cx="8572560" cy="2143140"/>
          </a:xfrm>
          <a:prstGeom prst="accentBorderCallout3">
            <a:avLst>
              <a:gd name="adj1" fmla="val -138697"/>
              <a:gd name="adj2" fmla="val -1172"/>
              <a:gd name="adj3" fmla="val -3765"/>
              <a:gd name="adj4" fmla="val -782"/>
              <a:gd name="adj5" fmla="val -3755"/>
              <a:gd name="adj6" fmla="val 34078"/>
              <a:gd name="adj7" fmla="val -3558"/>
              <a:gd name="adj8" fmla="val 99851"/>
            </a:avLst>
          </a:prstGeom>
          <a:gradFill flip="none" rotWithShape="1">
            <a:gsLst>
              <a:gs pos="0">
                <a:srgbClr val="FFEFD1"/>
              </a:gs>
              <a:gs pos="64999">
                <a:srgbClr val="F0EBD5"/>
              </a:gs>
              <a:gs pos="100000">
                <a:srgbClr val="D1C39F"/>
              </a:gs>
            </a:gsLst>
            <a:lin ang="5400000" scaled="0"/>
            <a:tileRect l="-100000" b="-100000"/>
          </a:gra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just" eaLnBrk="0" fontAlgn="base" hangingPunct="0">
              <a:spcBef>
                <a:spcPct val="0"/>
              </a:spcBef>
              <a:spcAft>
                <a:spcPct val="0"/>
              </a:spcAft>
            </a:pPr>
            <a:r>
              <a:rPr lang="ro-RO" sz="2800" dirty="0" smtClean="0">
                <a:solidFill>
                  <a:srgbClr val="FF0000"/>
                </a:solidFill>
                <a:latin typeface="Times New Roman" pitchFamily="18" charset="0"/>
                <a:cs typeface="Times New Roman" pitchFamily="18" charset="0"/>
              </a:rPr>
              <a:t>Cunoaştere deplin funcţională </a:t>
            </a:r>
            <a:r>
              <a:rPr lang="it-IT" sz="2800" dirty="0" smtClean="0">
                <a:latin typeface="Times New Roman" pitchFamily="18" charset="0"/>
                <a:cs typeface="Times New Roman" pitchFamily="18" charset="0"/>
              </a:rPr>
              <a:t>(cuno</a:t>
            </a:r>
            <a:r>
              <a:rPr lang="ro-RO" sz="2800" dirty="0" smtClean="0">
                <a:latin typeface="Times New Roman" pitchFamily="18" charset="0"/>
                <a:cs typeface="Times New Roman" pitchFamily="18" charset="0"/>
              </a:rPr>
              <a:t>ş</a:t>
            </a:r>
            <a:r>
              <a:rPr lang="it-IT" sz="2800" dirty="0" smtClean="0">
                <a:latin typeface="Times New Roman" pitchFamily="18" charset="0"/>
                <a:cs typeface="Times New Roman" pitchFamily="18" charset="0"/>
              </a:rPr>
              <a:t>tin</a:t>
            </a:r>
            <a:r>
              <a:rPr lang="ro-RO" sz="2800" dirty="0" smtClean="0">
                <a:latin typeface="Times New Roman" pitchFamily="18" charset="0"/>
                <a:cs typeface="Times New Roman" pitchFamily="18" charset="0"/>
              </a:rPr>
              <a:t>ţ</a:t>
            </a:r>
            <a:r>
              <a:rPr lang="it-IT" sz="2800" dirty="0" smtClean="0">
                <a:latin typeface="Times New Roman" pitchFamily="18" charset="0"/>
                <a:cs typeface="Times New Roman" pitchFamily="18" charset="0"/>
              </a:rPr>
              <a:t>e necesare </a:t>
            </a:r>
            <a:r>
              <a:rPr lang="ro-RO" sz="2800" dirty="0" smtClean="0">
                <a:latin typeface="Times New Roman" pitchFamily="18" charset="0"/>
                <a:cs typeface="Times New Roman" pitchFamily="18" charset="0"/>
              </a:rPr>
              <a:t>î</a:t>
            </a:r>
            <a:r>
              <a:rPr lang="it-IT" sz="2800" dirty="0" smtClean="0">
                <a:latin typeface="Times New Roman" pitchFamily="18" charset="0"/>
                <a:cs typeface="Times New Roman" pitchFamily="18" charset="0"/>
              </a:rPr>
              <a:t>n via</a:t>
            </a:r>
            <a:r>
              <a:rPr lang="ro-RO" sz="2800" dirty="0" smtClean="0">
                <a:latin typeface="Times New Roman" pitchFamily="18" charset="0"/>
                <a:cs typeface="Times New Roman" pitchFamily="18" charset="0"/>
              </a:rPr>
              <a:t>ţ</a:t>
            </a:r>
            <a:r>
              <a:rPr lang="it-IT" sz="2800" dirty="0" smtClean="0">
                <a:latin typeface="Times New Roman" pitchFamily="18" charset="0"/>
                <a:cs typeface="Times New Roman" pitchFamily="18" charset="0"/>
              </a:rPr>
              <a:t>a real</a:t>
            </a:r>
            <a:r>
              <a:rPr lang="ro-RO" sz="2800" dirty="0" smtClean="0">
                <a:latin typeface="Times New Roman" pitchFamily="18" charset="0"/>
                <a:cs typeface="Times New Roman" pitchFamily="18" charset="0"/>
              </a:rPr>
              <a:t>ă</a:t>
            </a:r>
            <a:r>
              <a:rPr lang="it-IT" sz="2800" dirty="0" smtClean="0">
                <a:latin typeface="Times New Roman" pitchFamily="18" charset="0"/>
                <a:cs typeface="Times New Roman" pitchFamily="18" charset="0"/>
              </a:rPr>
              <a:t>, c</a:t>
            </a:r>
            <a:r>
              <a:rPr lang="ro-RO" sz="2800" dirty="0" smtClean="0">
                <a:latin typeface="Times New Roman" pitchFamily="18" charset="0"/>
                <a:cs typeface="Times New Roman" pitchFamily="18" charset="0"/>
              </a:rPr>
              <a:t>â</a:t>
            </a:r>
            <a:r>
              <a:rPr lang="it-IT" sz="2800" dirty="0" smtClean="0">
                <a:latin typeface="Times New Roman" pitchFamily="18" charset="0"/>
                <a:cs typeface="Times New Roman" pitchFamily="18" charset="0"/>
              </a:rPr>
              <a:t>t </a:t>
            </a:r>
            <a:r>
              <a:rPr lang="ro-RO" sz="2800" dirty="0" smtClean="0">
                <a:latin typeface="Times New Roman" pitchFamily="18" charset="0"/>
                <a:cs typeface="Times New Roman" pitchFamily="18" charset="0"/>
              </a:rPr>
              <a:t>ş</a:t>
            </a:r>
            <a:r>
              <a:rPr lang="it-IT" sz="2800" dirty="0" smtClean="0">
                <a:latin typeface="Times New Roman" pitchFamily="18" charset="0"/>
                <a:cs typeface="Times New Roman" pitchFamily="18" charset="0"/>
              </a:rPr>
              <a:t>i </a:t>
            </a:r>
            <a:r>
              <a:rPr lang="ro-RO" sz="2800" dirty="0" smtClean="0">
                <a:latin typeface="Times New Roman" pitchFamily="18" charset="0"/>
                <a:cs typeface="Times New Roman" pitchFamily="18" charset="0"/>
              </a:rPr>
              <a:t>î</a:t>
            </a:r>
            <a:r>
              <a:rPr lang="it-IT" sz="2800" dirty="0" smtClean="0">
                <a:latin typeface="Times New Roman" pitchFamily="18" charset="0"/>
                <a:cs typeface="Times New Roman" pitchFamily="18" charset="0"/>
              </a:rPr>
              <a:t>n numeroase evalu</a:t>
            </a:r>
            <a:r>
              <a:rPr lang="ro-RO" sz="2800" dirty="0" smtClean="0">
                <a:latin typeface="Times New Roman" pitchFamily="18" charset="0"/>
                <a:cs typeface="Times New Roman" pitchFamily="18" charset="0"/>
              </a:rPr>
              <a:t>ă</a:t>
            </a:r>
            <a:r>
              <a:rPr lang="it-IT" sz="2800" dirty="0" smtClean="0">
                <a:latin typeface="Times New Roman" pitchFamily="18" charset="0"/>
                <a:cs typeface="Times New Roman" pitchFamily="18" charset="0"/>
              </a:rPr>
              <a:t>ri, ce solicit</a:t>
            </a:r>
            <a:r>
              <a:rPr lang="ro-RO" sz="2800" dirty="0" smtClean="0">
                <a:latin typeface="Times New Roman" pitchFamily="18" charset="0"/>
                <a:cs typeface="Times New Roman" pitchFamily="18" charset="0"/>
              </a:rPr>
              <a:t>ă</a:t>
            </a:r>
            <a:r>
              <a:rPr lang="it-IT" sz="2800" dirty="0" smtClean="0">
                <a:latin typeface="Times New Roman" pitchFamily="18" charset="0"/>
                <a:cs typeface="Times New Roman" pitchFamily="18" charset="0"/>
              </a:rPr>
              <a:t> elevului s</a:t>
            </a:r>
            <a:r>
              <a:rPr lang="ro-RO" sz="2800" dirty="0" smtClean="0">
                <a:latin typeface="Times New Roman" pitchFamily="18" charset="0"/>
                <a:cs typeface="Times New Roman" pitchFamily="18" charset="0"/>
              </a:rPr>
              <a:t>ă</a:t>
            </a:r>
            <a:r>
              <a:rPr lang="it-IT" sz="2800" dirty="0" smtClean="0">
                <a:latin typeface="Times New Roman" pitchFamily="18" charset="0"/>
                <a:cs typeface="Times New Roman" pitchFamily="18" charset="0"/>
              </a:rPr>
              <a:t> </a:t>
            </a:r>
            <a:r>
              <a:rPr lang="ro-RO" sz="2800" dirty="0" smtClean="0">
                <a:latin typeface="Times New Roman" pitchFamily="18" charset="0"/>
                <a:cs typeface="Times New Roman" pitchFamily="18" charset="0"/>
              </a:rPr>
              <a:t>î</a:t>
            </a:r>
            <a:r>
              <a:rPr lang="it-IT" sz="2800" dirty="0" smtClean="0">
                <a:latin typeface="Times New Roman" pitchFamily="18" charset="0"/>
                <a:cs typeface="Times New Roman" pitchFamily="18" charset="0"/>
              </a:rPr>
              <a:t>n</a:t>
            </a:r>
            <a:r>
              <a:rPr lang="ro-RO" sz="2800" dirty="0" smtClean="0">
                <a:latin typeface="Times New Roman" pitchFamily="18" charset="0"/>
                <a:cs typeface="Times New Roman" pitchFamily="18" charset="0"/>
              </a:rPr>
              <a:t>ţ</a:t>
            </a:r>
            <a:r>
              <a:rPr lang="it-IT" sz="2800" dirty="0" smtClean="0">
                <a:latin typeface="Times New Roman" pitchFamily="18" charset="0"/>
                <a:cs typeface="Times New Roman" pitchFamily="18" charset="0"/>
              </a:rPr>
              <a:t>eleag</a:t>
            </a:r>
            <a:r>
              <a:rPr lang="ro-RO" sz="2800" dirty="0" smtClean="0">
                <a:latin typeface="Times New Roman" pitchFamily="18" charset="0"/>
                <a:cs typeface="Times New Roman" pitchFamily="18" charset="0"/>
              </a:rPr>
              <a:t>ă</a:t>
            </a:r>
            <a:r>
              <a:rPr lang="it-IT" sz="2800" dirty="0" smtClean="0">
                <a:latin typeface="Times New Roman" pitchFamily="18" charset="0"/>
                <a:cs typeface="Times New Roman" pitchFamily="18" charset="0"/>
              </a:rPr>
              <a:t> profund </a:t>
            </a:r>
            <a:r>
              <a:rPr lang="ro-RO" sz="2800" dirty="0" smtClean="0">
                <a:latin typeface="Times New Roman" pitchFamily="18" charset="0"/>
                <a:cs typeface="Times New Roman" pitchFamily="18" charset="0"/>
              </a:rPr>
              <a:t>ş</a:t>
            </a:r>
            <a:r>
              <a:rPr lang="it-IT" sz="2800" dirty="0" smtClean="0">
                <a:latin typeface="Times New Roman" pitchFamily="18" charset="0"/>
                <a:cs typeface="Times New Roman" pitchFamily="18" charset="0"/>
              </a:rPr>
              <a:t>i s</a:t>
            </a:r>
            <a:r>
              <a:rPr lang="ro-RO" sz="2800" dirty="0" smtClean="0">
                <a:latin typeface="Times New Roman" pitchFamily="18" charset="0"/>
                <a:cs typeface="Times New Roman" pitchFamily="18" charset="0"/>
              </a:rPr>
              <a:t>ă</a:t>
            </a:r>
            <a:r>
              <a:rPr lang="it-IT" sz="2800" dirty="0" smtClean="0">
                <a:latin typeface="Times New Roman" pitchFamily="18" charset="0"/>
                <a:cs typeface="Times New Roman" pitchFamily="18" charset="0"/>
              </a:rPr>
              <a:t> fac</a:t>
            </a:r>
            <a:r>
              <a:rPr lang="ro-RO" sz="2800" dirty="0" smtClean="0">
                <a:latin typeface="Times New Roman" pitchFamily="18" charset="0"/>
                <a:cs typeface="Times New Roman" pitchFamily="18" charset="0"/>
              </a:rPr>
              <a:t>ă</a:t>
            </a:r>
            <a:r>
              <a:rPr lang="it-IT" sz="2800" dirty="0" smtClean="0">
                <a:latin typeface="Times New Roman" pitchFamily="18" charset="0"/>
                <a:cs typeface="Times New Roman" pitchFamily="18" charset="0"/>
              </a:rPr>
              <a:t> numeroase conexiuni).</a:t>
            </a:r>
            <a:endParaRPr kumimoji="0" lang="ro-RO" sz="2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u 5"/>
          <p:cNvSpPr>
            <a:spLocks noGrp="1"/>
          </p:cNvSpPr>
          <p:nvPr>
            <p:ph type="title"/>
          </p:nvPr>
        </p:nvSpPr>
        <p:spPr>
          <a:xfrm>
            <a:off x="107504" y="116632"/>
            <a:ext cx="8928992" cy="740600"/>
          </a:xfrm>
        </p:spPr>
        <p:txBody>
          <a:bodyPr/>
          <a:lstStyle/>
          <a:p>
            <a:r>
              <a:rPr lang="ro-RO" dirty="0" smtClean="0"/>
              <a:t>Taxonomia lui Bloom</a:t>
            </a:r>
            <a:endParaRPr lang="ro-RO" dirty="0"/>
          </a:p>
        </p:txBody>
      </p:sp>
      <p:sp>
        <p:nvSpPr>
          <p:cNvPr id="4" name="Substituent dată 3"/>
          <p:cNvSpPr>
            <a:spLocks noGrp="1"/>
          </p:cNvSpPr>
          <p:nvPr>
            <p:ph type="dt" sz="half" idx="10"/>
          </p:nvPr>
        </p:nvSpPr>
        <p:spPr/>
        <p:txBody>
          <a:bodyPr/>
          <a:lstStyle/>
          <a:p>
            <a:fld id="{532D75FB-C7F5-452D-AC09-80F4B9D83AAD}" type="datetime8">
              <a:rPr lang="ro-RO" smtClean="0"/>
              <a:t>12.03.2012 12:16</a:t>
            </a:fld>
            <a:endParaRPr lang="en-US"/>
          </a:p>
        </p:txBody>
      </p:sp>
      <p:sp>
        <p:nvSpPr>
          <p:cNvPr id="5" name="Substituent număr diapozitiv 4"/>
          <p:cNvSpPr>
            <a:spLocks noGrp="1"/>
          </p:cNvSpPr>
          <p:nvPr>
            <p:ph type="sldNum" sz="quarter" idx="12"/>
          </p:nvPr>
        </p:nvSpPr>
        <p:spPr/>
        <p:txBody>
          <a:bodyPr/>
          <a:lstStyle/>
          <a:p>
            <a:fld id="{7D5BC5DA-F1D7-4F15-8D07-CE628665C013}" type="slidenum">
              <a:rPr lang="en-US" smtClean="0"/>
              <a:pPr/>
              <a:t>19</a:t>
            </a:fld>
            <a:endParaRPr lang="en-US"/>
          </a:p>
        </p:txBody>
      </p:sp>
      <p:sp>
        <p:nvSpPr>
          <p:cNvPr id="15" name="Schemă logică: Decizie 14"/>
          <p:cNvSpPr/>
          <p:nvPr/>
        </p:nvSpPr>
        <p:spPr bwMode="auto">
          <a:xfrm>
            <a:off x="-32" y="3920493"/>
            <a:ext cx="2571768" cy="1723085"/>
          </a:xfrm>
          <a:prstGeom prst="flowChartDecision">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ro-RO" sz="1700" b="0" i="0" u="none" strike="noStrike" cap="none" normalizeH="0" baseline="0" dirty="0" smtClean="0">
                <a:ln>
                  <a:noFill/>
                </a:ln>
                <a:solidFill>
                  <a:srgbClr val="FF0000"/>
                </a:solidFill>
                <a:effectLst/>
                <a:latin typeface="Times New Roman" pitchFamily="18" charset="0"/>
                <a:cs typeface="Times New Roman" pitchFamily="18" charset="0"/>
              </a:rPr>
              <a:t>Cunoaşterea</a:t>
            </a:r>
          </a:p>
        </p:txBody>
      </p:sp>
      <p:sp>
        <p:nvSpPr>
          <p:cNvPr id="16" name="Schemă logică: Decizie 15"/>
          <p:cNvSpPr/>
          <p:nvPr/>
        </p:nvSpPr>
        <p:spPr bwMode="auto">
          <a:xfrm>
            <a:off x="1285852" y="3063237"/>
            <a:ext cx="2571768" cy="1723085"/>
          </a:xfrm>
          <a:prstGeom prst="flowChartDecision">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ro-RO" sz="1700" b="0" i="0" u="none" strike="noStrike" cap="none" normalizeH="0" baseline="0" dirty="0" smtClean="0">
                <a:ln>
                  <a:noFill/>
                </a:ln>
                <a:solidFill>
                  <a:srgbClr val="FF0000"/>
                </a:solidFill>
                <a:effectLst/>
                <a:latin typeface="Times New Roman" pitchFamily="18" charset="0"/>
                <a:cs typeface="Times New Roman" pitchFamily="18" charset="0"/>
              </a:rPr>
              <a:t>Înţelegerea</a:t>
            </a:r>
          </a:p>
        </p:txBody>
      </p:sp>
      <p:sp>
        <p:nvSpPr>
          <p:cNvPr id="17" name="Schemă logică: Decizie 16"/>
          <p:cNvSpPr/>
          <p:nvPr/>
        </p:nvSpPr>
        <p:spPr bwMode="auto">
          <a:xfrm>
            <a:off x="3857620" y="3063237"/>
            <a:ext cx="2571768" cy="1723085"/>
          </a:xfrm>
          <a:prstGeom prst="flowChartDecision">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ro-RO" sz="1700" b="0" i="0" u="none" strike="noStrike" cap="none" normalizeH="0" baseline="0" dirty="0" smtClean="0">
                <a:ln>
                  <a:noFill/>
                </a:ln>
                <a:solidFill>
                  <a:srgbClr val="FF0000"/>
                </a:solidFill>
                <a:effectLst/>
                <a:latin typeface="Times New Roman" pitchFamily="18" charset="0"/>
                <a:cs typeface="Times New Roman" pitchFamily="18" charset="0"/>
              </a:rPr>
              <a:t>Analiza</a:t>
            </a:r>
          </a:p>
        </p:txBody>
      </p:sp>
      <p:sp>
        <p:nvSpPr>
          <p:cNvPr id="18" name="Schemă logică: Decizie 17"/>
          <p:cNvSpPr/>
          <p:nvPr/>
        </p:nvSpPr>
        <p:spPr bwMode="auto">
          <a:xfrm>
            <a:off x="2571736" y="2205981"/>
            <a:ext cx="2571768" cy="1723085"/>
          </a:xfrm>
          <a:prstGeom prst="flowChartDecision">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ro-RO" sz="1700" b="0" i="0" u="none" strike="noStrike" cap="none" normalizeH="0" baseline="0" dirty="0" smtClean="0">
                <a:ln>
                  <a:noFill/>
                </a:ln>
                <a:solidFill>
                  <a:srgbClr val="FF0000"/>
                </a:solidFill>
                <a:effectLst/>
                <a:latin typeface="Times New Roman" pitchFamily="18" charset="0"/>
                <a:cs typeface="Times New Roman" pitchFamily="18" charset="0"/>
              </a:rPr>
              <a:t>Aplicaţia</a:t>
            </a:r>
          </a:p>
        </p:txBody>
      </p:sp>
      <p:sp>
        <p:nvSpPr>
          <p:cNvPr id="19" name="Schemă logică: Decizie 18"/>
          <p:cNvSpPr/>
          <p:nvPr/>
        </p:nvSpPr>
        <p:spPr bwMode="auto">
          <a:xfrm>
            <a:off x="5143504" y="2214554"/>
            <a:ext cx="2571768" cy="1723085"/>
          </a:xfrm>
          <a:prstGeom prst="flowChartDecision">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ro-RO" sz="1700" b="0" i="0" u="none" strike="noStrike" cap="none" normalizeH="0" baseline="0" dirty="0" smtClean="0">
                <a:ln>
                  <a:noFill/>
                </a:ln>
                <a:solidFill>
                  <a:srgbClr val="FF0000"/>
                </a:solidFill>
                <a:effectLst/>
                <a:latin typeface="Times New Roman" pitchFamily="18" charset="0"/>
                <a:cs typeface="Times New Roman" pitchFamily="18" charset="0"/>
              </a:rPr>
              <a:t>Sinteza</a:t>
            </a:r>
          </a:p>
        </p:txBody>
      </p:sp>
      <p:sp>
        <p:nvSpPr>
          <p:cNvPr id="20" name="Schemă logică: Decizie 19"/>
          <p:cNvSpPr/>
          <p:nvPr/>
        </p:nvSpPr>
        <p:spPr bwMode="auto">
          <a:xfrm>
            <a:off x="6429388" y="1357298"/>
            <a:ext cx="2571768" cy="1723085"/>
          </a:xfrm>
          <a:prstGeom prst="flowChartDecision">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ro-RO" sz="1700" b="0" i="0" u="none" strike="noStrike" cap="none" normalizeH="0" baseline="0" dirty="0" smtClean="0">
                <a:ln>
                  <a:noFill/>
                </a:ln>
                <a:solidFill>
                  <a:srgbClr val="FF0000"/>
                </a:solidFill>
                <a:effectLst/>
                <a:latin typeface="Times New Roman" pitchFamily="18" charset="0"/>
                <a:cs typeface="Times New Roman" pitchFamily="18" charset="0"/>
              </a:rPr>
              <a:t>Evaluarea</a:t>
            </a:r>
          </a:p>
        </p:txBody>
      </p:sp>
      <p:sp>
        <p:nvSpPr>
          <p:cNvPr id="21" name="Rând de explicație 2 (fără bordură) 20"/>
          <p:cNvSpPr/>
          <p:nvPr/>
        </p:nvSpPr>
        <p:spPr bwMode="auto">
          <a:xfrm>
            <a:off x="2500298" y="4929198"/>
            <a:ext cx="6572264" cy="1357322"/>
          </a:xfrm>
          <a:prstGeom prst="callout2">
            <a:avLst>
              <a:gd name="adj1" fmla="val 50830"/>
              <a:gd name="adj2" fmla="val -589"/>
              <a:gd name="adj3" fmla="val 47622"/>
              <a:gd name="adj4" fmla="val -6506"/>
              <a:gd name="adj5" fmla="val 15916"/>
              <a:gd name="adj6" fmla="val -7436"/>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ro-RO" sz="2000" dirty="0" smtClean="0">
                <a:latin typeface="Times New Roman" pitchFamily="18" charset="0"/>
                <a:cs typeface="Times New Roman" pitchFamily="18" charset="0"/>
              </a:rPr>
              <a:t>Este doar abilitatea de memorare</a:t>
            </a:r>
            <a:endParaRPr kumimoji="0" lang="ro-RO"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2" name="Rând de explicație 2 (fără bordură) 21"/>
          <p:cNvSpPr/>
          <p:nvPr/>
        </p:nvSpPr>
        <p:spPr bwMode="auto">
          <a:xfrm>
            <a:off x="2500298" y="4929198"/>
            <a:ext cx="6500858" cy="1357322"/>
          </a:xfrm>
          <a:prstGeom prst="callout2">
            <a:avLst>
              <a:gd name="adj1" fmla="val -1300"/>
              <a:gd name="adj2" fmla="val 20762"/>
              <a:gd name="adj3" fmla="val -9320"/>
              <a:gd name="adj4" fmla="val 12667"/>
              <a:gd name="adj5" fmla="val -31402"/>
              <a:gd name="adj6" fmla="val 7796"/>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ro-RO" sz="2000" dirty="0" smtClean="0">
                <a:latin typeface="Times New Roman" pitchFamily="18" charset="0"/>
                <a:cs typeface="Times New Roman" pitchFamily="18" charset="0"/>
              </a:rPr>
              <a:t>Înseamnă să poţi explica noile cunoştinţe din perspectiva învăţării anterioare şi a experienţei personale, dar înţelegerea va fi completă doar când şi celelalte abilităţi vor fi formate.</a:t>
            </a:r>
            <a:endParaRPr kumimoji="0" lang="ro-RO"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3" name="Rând de explicație 2 (fără bordură) 22"/>
          <p:cNvSpPr/>
          <p:nvPr/>
        </p:nvSpPr>
        <p:spPr bwMode="auto">
          <a:xfrm>
            <a:off x="2500298" y="4929198"/>
            <a:ext cx="6500858" cy="1357322"/>
          </a:xfrm>
          <a:prstGeom prst="callout2">
            <a:avLst>
              <a:gd name="adj1" fmla="val -1300"/>
              <a:gd name="adj2" fmla="val 20762"/>
              <a:gd name="adj3" fmla="val -18142"/>
              <a:gd name="adj4" fmla="val 18528"/>
              <a:gd name="adj5" fmla="val -73908"/>
              <a:gd name="adj6" fmla="val 20690"/>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ro-RO" sz="2000" dirty="0" smtClean="0">
                <a:latin typeface="Times New Roman" pitchFamily="18" charset="0"/>
                <a:cs typeface="Times New Roman" pitchFamily="18" charset="0"/>
              </a:rPr>
              <a:t>Înseamnă să poţi face ceva după ce ţi s-a arătat cum.</a:t>
            </a:r>
            <a:endParaRPr kumimoji="0" lang="ro-RO"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4" name="Rând de explicație 2 (fără bordură) 23"/>
          <p:cNvSpPr/>
          <p:nvPr/>
        </p:nvSpPr>
        <p:spPr bwMode="auto">
          <a:xfrm>
            <a:off x="2500298" y="4929198"/>
            <a:ext cx="6500858" cy="1357322"/>
          </a:xfrm>
          <a:prstGeom prst="callout2">
            <a:avLst>
              <a:gd name="adj1" fmla="val -498"/>
              <a:gd name="adj2" fmla="val 52243"/>
              <a:gd name="adj3" fmla="val -18142"/>
              <a:gd name="adj4" fmla="val 54530"/>
              <a:gd name="adj5" fmla="val -41828"/>
              <a:gd name="adj6" fmla="val 49826"/>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ro-RO" sz="2000" dirty="0" smtClean="0">
                <a:latin typeface="Times New Roman" pitchFamily="18" charset="0"/>
                <a:cs typeface="Times New Roman" pitchFamily="18" charset="0"/>
              </a:rPr>
              <a:t>Sparge un complex în părţile componente şi apoi priveşte părţile în amănunt.</a:t>
            </a:r>
            <a:endParaRPr kumimoji="0" lang="ro-RO"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5" name="Rând de explicație 2 (fără bordură) 24"/>
          <p:cNvSpPr/>
          <p:nvPr/>
        </p:nvSpPr>
        <p:spPr bwMode="auto">
          <a:xfrm>
            <a:off x="2500298" y="4929198"/>
            <a:ext cx="6500858" cy="1357322"/>
          </a:xfrm>
          <a:prstGeom prst="callout2">
            <a:avLst>
              <a:gd name="adj1" fmla="val -498"/>
              <a:gd name="adj2" fmla="val 52243"/>
              <a:gd name="adj3" fmla="val -30172"/>
              <a:gd name="adj4" fmla="val 79815"/>
              <a:gd name="adj5" fmla="val -103582"/>
              <a:gd name="adj6" fmla="val 70422"/>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ro-RO" sz="2000" dirty="0" smtClean="0">
                <a:latin typeface="Times New Roman" pitchFamily="18" charset="0"/>
                <a:cs typeface="Times New Roman" pitchFamily="18" charset="0"/>
              </a:rPr>
              <a:t>Implică rezolvarea de probleme sau întocmirea unui referat, ea solicită elevului să decidă cum va aborda sarcina de lucru, utilizând acele abilităţi, cunoştinţe, experienţe care sunt relevante pentru sarcina de lucru.</a:t>
            </a:r>
            <a:endParaRPr kumimoji="0" lang="ro-RO"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26" name="Rând de explicație 2 (fără bordură) 25"/>
          <p:cNvSpPr/>
          <p:nvPr/>
        </p:nvSpPr>
        <p:spPr bwMode="auto">
          <a:xfrm>
            <a:off x="2500298" y="4929198"/>
            <a:ext cx="6500858" cy="1357322"/>
          </a:xfrm>
          <a:prstGeom prst="callout2">
            <a:avLst>
              <a:gd name="adj1" fmla="val -498"/>
              <a:gd name="adj2" fmla="val 52243"/>
              <a:gd name="adj3" fmla="val -30172"/>
              <a:gd name="adj4" fmla="val 79815"/>
              <a:gd name="adj5" fmla="val -164534"/>
              <a:gd name="adj6" fmla="val 88842"/>
            </a:avLst>
          </a:prstGeom>
          <a:solidFill>
            <a:schemeClr val="accent2">
              <a:lumMod val="20000"/>
              <a:lumOff val="8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eaLnBrk="0" fontAlgn="base" hangingPunct="0">
              <a:spcBef>
                <a:spcPct val="0"/>
              </a:spcBef>
              <a:spcAft>
                <a:spcPct val="0"/>
              </a:spcAft>
            </a:pPr>
            <a:r>
              <a:rPr lang="ro-RO" sz="2000" dirty="0" smtClean="0">
                <a:latin typeface="Times New Roman" pitchFamily="18" charset="0"/>
                <a:cs typeface="Times New Roman" pitchFamily="18" charset="0"/>
              </a:rPr>
              <a:t>Se foloseşte pentru a da valoare lucrului, pentru a evidenţia punctele tari şi pe cele slabe. Elevii pot să evalueze un argument, o soluţie, sau chiar propria activitate, plecând de la anumite criterii.</a:t>
            </a:r>
            <a:endParaRPr kumimoji="0" lang="ro-RO" sz="2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1"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ox(in)">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box(in)">
                                      <p:cBhvr>
                                        <p:cTn id="12" dur="500"/>
                                        <p:tgtEl>
                                          <p:spTgt spid="22"/>
                                        </p:tgtEl>
                                      </p:cBhvr>
                                    </p:animEffect>
                                  </p:childTnLst>
                                </p:cTn>
                              </p:par>
                              <p:par>
                                <p:cTn id="13" presetID="22" presetClass="exit" presetSubtype="4" fill="hold" grpId="2" nodeType="withEffect">
                                  <p:stCondLst>
                                    <p:cond delay="0"/>
                                  </p:stCondLst>
                                  <p:childTnLst>
                                    <p:animEffect transition="out" filter="wipe(down)">
                                      <p:cBhvr>
                                        <p:cTn id="14" dur="500"/>
                                        <p:tgtEl>
                                          <p:spTgt spid="21"/>
                                        </p:tgtEl>
                                      </p:cBhvr>
                                    </p:animEffect>
                                    <p:set>
                                      <p:cBhvr>
                                        <p:cTn id="15" dur="1" fill="hold">
                                          <p:stCondLst>
                                            <p:cond delay="499"/>
                                          </p:stCondLst>
                                        </p:cTn>
                                        <p:tgtEl>
                                          <p:spTgt spid="21"/>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4" presetClass="entr" presetSubtype="16" fill="hold" grpId="0" nodeType="click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box(in)">
                                      <p:cBhvr>
                                        <p:cTn id="20" dur="500"/>
                                        <p:tgtEl>
                                          <p:spTgt spid="23"/>
                                        </p:tgtEl>
                                      </p:cBhvr>
                                    </p:animEffect>
                                  </p:childTnLst>
                                </p:cTn>
                              </p:par>
                              <p:par>
                                <p:cTn id="21" presetID="22" presetClass="exit" presetSubtype="4" fill="hold" grpId="1" nodeType="withEffect">
                                  <p:stCondLst>
                                    <p:cond delay="0"/>
                                  </p:stCondLst>
                                  <p:childTnLst>
                                    <p:animEffect transition="out" filter="wipe(down)">
                                      <p:cBhvr>
                                        <p:cTn id="22" dur="500"/>
                                        <p:tgtEl>
                                          <p:spTgt spid="22"/>
                                        </p:tgtEl>
                                      </p:cBhvr>
                                    </p:animEffect>
                                    <p:set>
                                      <p:cBhvr>
                                        <p:cTn id="23" dur="1" fill="hold">
                                          <p:stCondLst>
                                            <p:cond delay="499"/>
                                          </p:stCondLst>
                                        </p:cTn>
                                        <p:tgtEl>
                                          <p:spTgt spid="22"/>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4" presetClass="entr" presetSubtype="16" fill="hold" grpId="0" nodeType="click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box(in)">
                                      <p:cBhvr>
                                        <p:cTn id="28" dur="500"/>
                                        <p:tgtEl>
                                          <p:spTgt spid="24"/>
                                        </p:tgtEl>
                                      </p:cBhvr>
                                    </p:animEffect>
                                  </p:childTnLst>
                                </p:cTn>
                              </p:par>
                              <p:par>
                                <p:cTn id="29" presetID="4" presetClass="exit" presetSubtype="16" fill="hold" grpId="1" nodeType="withEffect">
                                  <p:stCondLst>
                                    <p:cond delay="0"/>
                                  </p:stCondLst>
                                  <p:childTnLst>
                                    <p:animEffect transition="out" filter="box(in)">
                                      <p:cBhvr>
                                        <p:cTn id="30" dur="500"/>
                                        <p:tgtEl>
                                          <p:spTgt spid="23"/>
                                        </p:tgtEl>
                                      </p:cBhvr>
                                    </p:animEffect>
                                    <p:set>
                                      <p:cBhvr>
                                        <p:cTn id="31" dur="1" fill="hold">
                                          <p:stCondLst>
                                            <p:cond delay="499"/>
                                          </p:stCondLst>
                                        </p:cTn>
                                        <p:tgtEl>
                                          <p:spTgt spid="23"/>
                                        </p:tgtEl>
                                        <p:attrNameLst>
                                          <p:attrName>style.visibility</p:attrName>
                                        </p:attrNameLst>
                                      </p:cBhvr>
                                      <p:to>
                                        <p:strVal val="hidden"/>
                                      </p:to>
                                    </p:set>
                                  </p:childTnLst>
                                </p:cTn>
                              </p:par>
                            </p:childTnLst>
                          </p:cTn>
                        </p:par>
                      </p:childTnLst>
                    </p:cTn>
                  </p:par>
                  <p:par>
                    <p:cTn id="32" fill="hold">
                      <p:stCondLst>
                        <p:cond delay="indefinite"/>
                      </p:stCondLst>
                      <p:childTnLst>
                        <p:par>
                          <p:cTn id="33" fill="hold">
                            <p:stCondLst>
                              <p:cond delay="0"/>
                            </p:stCondLst>
                            <p:childTnLst>
                              <p:par>
                                <p:cTn id="34" presetID="4" presetClass="entr" presetSubtype="16" fill="hold" grpId="0" nodeType="click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box(in)">
                                      <p:cBhvr>
                                        <p:cTn id="36" dur="500"/>
                                        <p:tgtEl>
                                          <p:spTgt spid="25"/>
                                        </p:tgtEl>
                                      </p:cBhvr>
                                    </p:animEffect>
                                  </p:childTnLst>
                                </p:cTn>
                              </p:par>
                              <p:par>
                                <p:cTn id="37" presetID="22" presetClass="exit" presetSubtype="4" fill="hold" grpId="1" nodeType="withEffect">
                                  <p:stCondLst>
                                    <p:cond delay="0"/>
                                  </p:stCondLst>
                                  <p:childTnLst>
                                    <p:animEffect transition="out" filter="wipe(down)">
                                      <p:cBhvr>
                                        <p:cTn id="38" dur="500"/>
                                        <p:tgtEl>
                                          <p:spTgt spid="24"/>
                                        </p:tgtEl>
                                      </p:cBhvr>
                                    </p:animEffect>
                                    <p:set>
                                      <p:cBhvr>
                                        <p:cTn id="39" dur="1" fill="hold">
                                          <p:stCondLst>
                                            <p:cond delay="499"/>
                                          </p:stCondLst>
                                        </p:cTn>
                                        <p:tgtEl>
                                          <p:spTgt spid="24"/>
                                        </p:tgtEl>
                                        <p:attrNameLst>
                                          <p:attrName>style.visibility</p:attrName>
                                        </p:attrNameLst>
                                      </p:cBhvr>
                                      <p:to>
                                        <p:strVal val="hidden"/>
                                      </p:to>
                                    </p:set>
                                  </p:childTnLst>
                                </p:cTn>
                              </p:par>
                            </p:childTnLst>
                          </p:cTn>
                        </p:par>
                      </p:childTnLst>
                    </p:cTn>
                  </p:par>
                  <p:par>
                    <p:cTn id="40" fill="hold">
                      <p:stCondLst>
                        <p:cond delay="indefinite"/>
                      </p:stCondLst>
                      <p:childTnLst>
                        <p:par>
                          <p:cTn id="41" fill="hold">
                            <p:stCondLst>
                              <p:cond delay="0"/>
                            </p:stCondLst>
                            <p:childTnLst>
                              <p:par>
                                <p:cTn id="42" presetID="4" presetClass="entr" presetSubtype="16" fill="hold" grpId="0" nodeType="click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box(in)">
                                      <p:cBhvr>
                                        <p:cTn id="44" dur="500"/>
                                        <p:tgtEl>
                                          <p:spTgt spid="26"/>
                                        </p:tgtEl>
                                      </p:cBhvr>
                                    </p:animEffect>
                                  </p:childTnLst>
                                </p:cTn>
                              </p:par>
                              <p:par>
                                <p:cTn id="45" presetID="4" presetClass="exit" presetSubtype="16" fill="hold" grpId="1" nodeType="withEffect">
                                  <p:stCondLst>
                                    <p:cond delay="0"/>
                                  </p:stCondLst>
                                  <p:childTnLst>
                                    <p:animEffect transition="out" filter="box(in)">
                                      <p:cBhvr>
                                        <p:cTn id="46" dur="500"/>
                                        <p:tgtEl>
                                          <p:spTgt spid="25"/>
                                        </p:tgtEl>
                                      </p:cBhvr>
                                    </p:animEffect>
                                    <p:set>
                                      <p:cBhvr>
                                        <p:cTn id="47" dur="1" fill="hold">
                                          <p:stCondLst>
                                            <p:cond delay="499"/>
                                          </p:stCondLst>
                                        </p:cTn>
                                        <p:tgtEl>
                                          <p:spTgt spid="2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1" animBg="1"/>
      <p:bldP spid="21" grpId="2" animBg="1"/>
      <p:bldP spid="22" grpId="0" animBg="1"/>
      <p:bldP spid="22" grpId="1" animBg="1"/>
      <p:bldP spid="23" grpId="0" animBg="1"/>
      <p:bldP spid="23" grpId="1" animBg="1"/>
      <p:bldP spid="24" grpId="0" animBg="1"/>
      <p:bldP spid="24" grpId="1" animBg="1"/>
      <p:bldP spid="25" grpId="0" animBg="1"/>
      <p:bldP spid="25" grpId="1" animBg="1"/>
      <p:bldP spid="2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dirty="0" smtClean="0"/>
              <a:t>Exerciţiul </a:t>
            </a:r>
            <a:r>
              <a:rPr lang="en-US" dirty="0" smtClean="0"/>
              <a:t>1</a:t>
            </a:r>
            <a:r>
              <a:rPr lang="ro-RO" dirty="0" smtClean="0"/>
              <a:t> </a:t>
            </a:r>
            <a:r>
              <a:rPr lang="ro-RO" dirty="0" smtClean="0"/>
              <a:t>– “Problema celor nouă puncte”</a:t>
            </a:r>
            <a:endParaRPr lang="ro-RO" dirty="0"/>
          </a:p>
        </p:txBody>
      </p:sp>
      <p:sp>
        <p:nvSpPr>
          <p:cNvPr id="3" name="Substituent conținut 2"/>
          <p:cNvSpPr>
            <a:spLocks noGrp="1"/>
          </p:cNvSpPr>
          <p:nvPr>
            <p:ph idx="1"/>
          </p:nvPr>
        </p:nvSpPr>
        <p:spPr/>
        <p:txBody>
          <a:bodyPr/>
          <a:lstStyle/>
          <a:p>
            <a:r>
              <a:rPr lang="ro-RO" dirty="0" smtClean="0"/>
              <a:t>Desenaţi pe o coală nouă puncte ca mai jos:</a:t>
            </a:r>
          </a:p>
          <a:p>
            <a:endParaRPr lang="ro-RO" dirty="0" smtClean="0"/>
          </a:p>
          <a:p>
            <a:endParaRPr lang="ro-RO" dirty="0" smtClean="0"/>
          </a:p>
          <a:p>
            <a:endParaRPr lang="ro-RO" dirty="0" smtClean="0"/>
          </a:p>
          <a:p>
            <a:r>
              <a:rPr lang="ro-RO" dirty="0" smtClean="0"/>
              <a:t>Lucrând individual, uniţi cele nouă puncte cu patru linii drepte şi fără să ridicaţi stiloul de pe hârtie. (Puteţi ridica stiloul abia după desenarea celor patru linii unite.)</a:t>
            </a:r>
          </a:p>
          <a:p>
            <a:endParaRPr lang="ro-RO" dirty="0" smtClean="0"/>
          </a:p>
          <a:p>
            <a:r>
              <a:rPr lang="ro-RO" dirty="0" smtClean="0"/>
              <a:t>Concluzia?</a:t>
            </a:r>
          </a:p>
          <a:p>
            <a:endParaRPr lang="ro-RO" dirty="0" smtClean="0"/>
          </a:p>
        </p:txBody>
      </p:sp>
      <p:pic>
        <p:nvPicPr>
          <p:cNvPr id="6" name="Imagine 5" descr="mutu.png"/>
          <p:cNvPicPr>
            <a:picLocks noChangeAspect="1"/>
          </p:cNvPicPr>
          <p:nvPr/>
        </p:nvPicPr>
        <p:blipFill>
          <a:blip r:embed="rId3" cstate="print"/>
          <a:stretch>
            <a:fillRect/>
          </a:stretch>
        </p:blipFill>
        <p:spPr>
          <a:xfrm>
            <a:off x="7000892" y="5357826"/>
            <a:ext cx="1857388" cy="1352269"/>
          </a:xfrm>
          <a:prstGeom prst="rect">
            <a:avLst/>
          </a:prstGeom>
        </p:spPr>
      </p:pic>
      <p:sp>
        <p:nvSpPr>
          <p:cNvPr id="5" name="Substituent dată 4"/>
          <p:cNvSpPr>
            <a:spLocks noGrp="1"/>
          </p:cNvSpPr>
          <p:nvPr>
            <p:ph type="dt" sz="half" idx="10"/>
          </p:nvPr>
        </p:nvSpPr>
        <p:spPr/>
        <p:txBody>
          <a:bodyPr/>
          <a:lstStyle/>
          <a:p>
            <a:fld id="{3E2AA3DA-A120-4C1E-AC77-C77524FD54DB}" type="datetime8">
              <a:rPr lang="ro-RO" smtClean="0"/>
              <a:t>12.03.2012 12:16</a:t>
            </a:fld>
            <a:endParaRPr lang="en-US"/>
          </a:p>
        </p:txBody>
      </p:sp>
      <p:sp>
        <p:nvSpPr>
          <p:cNvPr id="7" name="Substituent număr diapozitiv 6"/>
          <p:cNvSpPr>
            <a:spLocks noGrp="1"/>
          </p:cNvSpPr>
          <p:nvPr>
            <p:ph type="sldNum" sz="quarter" idx="12"/>
          </p:nvPr>
        </p:nvSpPr>
        <p:spPr/>
        <p:txBody>
          <a:bodyPr/>
          <a:lstStyle/>
          <a:p>
            <a:fld id="{7D5BC5DA-F1D7-4F15-8D07-CE628665C013}" type="slidenum">
              <a:rPr lang="en-US" smtClean="0"/>
              <a:pPr/>
              <a:t>2</a:t>
            </a:fld>
            <a:endParaRPr lang="en-US"/>
          </a:p>
        </p:txBody>
      </p:sp>
      <p:grpSp>
        <p:nvGrpSpPr>
          <p:cNvPr id="8" name="Grupare 7"/>
          <p:cNvGrpSpPr/>
          <p:nvPr/>
        </p:nvGrpSpPr>
        <p:grpSpPr>
          <a:xfrm>
            <a:off x="7929586" y="857232"/>
            <a:ext cx="1214414" cy="1228987"/>
            <a:chOff x="7929586" y="214290"/>
            <a:chExt cx="1214414" cy="1228987"/>
          </a:xfrm>
        </p:grpSpPr>
        <p:pic>
          <p:nvPicPr>
            <p:cNvPr id="9" name="Imagine 8" descr="ceas.png"/>
            <p:cNvPicPr>
              <a:picLocks noChangeAspect="1"/>
            </p:cNvPicPr>
            <p:nvPr/>
          </p:nvPicPr>
          <p:blipFill>
            <a:blip r:embed="rId4" cstate="print"/>
            <a:stretch>
              <a:fillRect/>
            </a:stretch>
          </p:blipFill>
          <p:spPr>
            <a:xfrm>
              <a:off x="7929586" y="214290"/>
              <a:ext cx="1214414" cy="1228987"/>
            </a:xfrm>
            <a:prstGeom prst="rect">
              <a:avLst/>
            </a:prstGeom>
          </p:spPr>
        </p:pic>
        <p:sp>
          <p:nvSpPr>
            <p:cNvPr id="10" name="CasetăText 9"/>
            <p:cNvSpPr txBox="1"/>
            <p:nvPr/>
          </p:nvSpPr>
          <p:spPr>
            <a:xfrm>
              <a:off x="8144831" y="785794"/>
              <a:ext cx="856325" cy="292388"/>
            </a:xfrm>
            <a:prstGeom prst="rect">
              <a:avLst/>
            </a:prstGeom>
            <a:noFill/>
          </p:spPr>
          <p:txBody>
            <a:bodyPr wrap="none" rtlCol="0">
              <a:spAutoFit/>
            </a:bodyPr>
            <a:lstStyle/>
            <a:p>
              <a:r>
                <a:rPr lang="ro-RO" sz="1300" dirty="0" smtClean="0">
                  <a:solidFill>
                    <a:srgbClr val="FF0000"/>
                  </a:solidFill>
                  <a:latin typeface="Times New Roman" pitchFamily="18" charset="0"/>
                  <a:cs typeface="Times New Roman" pitchFamily="18" charset="0"/>
                </a:rPr>
                <a:t>10 minute</a:t>
              </a:r>
              <a:endParaRPr lang="ro-RO" sz="1300" dirty="0">
                <a:solidFill>
                  <a:srgbClr val="FF0000"/>
                </a:solidFill>
                <a:latin typeface="Times New Roman" pitchFamily="18" charset="0"/>
                <a:cs typeface="Times New Roman" pitchFamily="18" charset="0"/>
              </a:endParaRPr>
            </a:p>
          </p:txBody>
        </p:sp>
      </p:grpSp>
      <p:pic>
        <p:nvPicPr>
          <p:cNvPr id="11" name="Imagine 10" descr="puncte.png"/>
          <p:cNvPicPr>
            <a:picLocks noChangeAspect="1"/>
          </p:cNvPicPr>
          <p:nvPr/>
        </p:nvPicPr>
        <p:blipFill>
          <a:blip r:embed="rId5" cstate="print"/>
          <a:stretch>
            <a:fillRect/>
          </a:stretch>
        </p:blipFill>
        <p:spPr>
          <a:xfrm>
            <a:off x="3500430" y="2071678"/>
            <a:ext cx="1067797" cy="1067797"/>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179512" y="197768"/>
            <a:ext cx="8784976" cy="730902"/>
          </a:xfrm>
        </p:spPr>
        <p:txBody>
          <a:bodyPr/>
          <a:lstStyle/>
          <a:p>
            <a:r>
              <a:rPr lang="ro-RO" dirty="0" smtClean="0"/>
              <a:t>Exemplu – Taxonomia lui Bloom</a:t>
            </a:r>
            <a:endParaRPr lang="ro-RO" dirty="0"/>
          </a:p>
        </p:txBody>
      </p:sp>
      <p:sp>
        <p:nvSpPr>
          <p:cNvPr id="3" name="Substituent conținut 2"/>
          <p:cNvSpPr>
            <a:spLocks noGrp="1"/>
          </p:cNvSpPr>
          <p:nvPr>
            <p:ph idx="1"/>
          </p:nvPr>
        </p:nvSpPr>
        <p:spPr>
          <a:xfrm>
            <a:off x="179512" y="928670"/>
            <a:ext cx="8784976" cy="5357850"/>
          </a:xfrm>
        </p:spPr>
        <p:txBody>
          <a:bodyPr/>
          <a:lstStyle/>
          <a:p>
            <a:r>
              <a:rPr lang="ro-RO" sz="2200" dirty="0" smtClean="0">
                <a:solidFill>
                  <a:srgbClr val="00B050"/>
                </a:solidFill>
              </a:rPr>
              <a:t>Cercetătorii au descoperit că dacă au un calculator, 80% dintre elevii de 12 ani pot rezolva sarcina de lucru:</a:t>
            </a:r>
          </a:p>
          <a:p>
            <a:pPr lvl="1"/>
            <a:r>
              <a:rPr lang="ro-RO" sz="2200" dirty="0" smtClean="0"/>
              <a:t>Sarcina A: calculează 225:15</a:t>
            </a:r>
          </a:p>
          <a:p>
            <a:r>
              <a:rPr lang="ro-RO" sz="2200" dirty="0" smtClean="0">
                <a:solidFill>
                  <a:srgbClr val="00B050"/>
                </a:solidFill>
              </a:rPr>
              <a:t>Numai 40% pot rezolva sarcina identică:</a:t>
            </a:r>
          </a:p>
          <a:p>
            <a:pPr lvl="1"/>
            <a:r>
              <a:rPr lang="ro-RO" sz="2200" dirty="0" smtClean="0"/>
              <a:t>Sarcina B: Dacă un grădinar are 225 de bulbi de plantat egal în 15 ronduri de ori, câţi bulbi vor fi în fiecare rond?</a:t>
            </a:r>
          </a:p>
          <a:p>
            <a:r>
              <a:rPr lang="ro-RO" sz="2200" dirty="0" smtClean="0">
                <a:solidFill>
                  <a:srgbClr val="7030A0"/>
                </a:solidFill>
              </a:rPr>
              <a:t>Unde se află sarcinile A </a:t>
            </a:r>
            <a:r>
              <a:rPr lang="ro-RO" sz="2200" dirty="0" smtClean="0">
                <a:solidFill>
                  <a:srgbClr val="7030A0"/>
                </a:solidFill>
              </a:rPr>
              <a:t>şi </a:t>
            </a:r>
            <a:r>
              <a:rPr lang="ro-RO" sz="2200" dirty="0" smtClean="0">
                <a:solidFill>
                  <a:srgbClr val="7030A0"/>
                </a:solidFill>
              </a:rPr>
              <a:t>B pe taxonomia lui Bloom?</a:t>
            </a:r>
          </a:p>
          <a:p>
            <a:r>
              <a:rPr lang="ro-RO" sz="2200" dirty="0" smtClean="0"/>
              <a:t>A) este </a:t>
            </a:r>
            <a:r>
              <a:rPr lang="ro-RO" sz="2200" dirty="0" smtClean="0">
                <a:solidFill>
                  <a:srgbClr val="FF0000"/>
                </a:solidFill>
              </a:rPr>
              <a:t>aplicaţie </a:t>
            </a:r>
            <a:r>
              <a:rPr lang="ro-RO" sz="2200" dirty="0" smtClean="0"/>
              <a:t>pentru elevi, deoarece li se cere să facă aşa cum li s-a arătat. </a:t>
            </a:r>
          </a:p>
          <a:p>
            <a:r>
              <a:rPr lang="ro-RO" sz="2200" dirty="0" smtClean="0"/>
              <a:t>B) este o </a:t>
            </a:r>
            <a:r>
              <a:rPr lang="ro-RO" sz="2200" dirty="0" smtClean="0">
                <a:solidFill>
                  <a:srgbClr val="FF0000"/>
                </a:solidFill>
              </a:rPr>
              <a:t>problemă de sinteză </a:t>
            </a:r>
            <a:r>
              <a:rPr lang="ro-RO" sz="2200" dirty="0" smtClean="0"/>
              <a:t>deoarece elevul trebuie să recunoască întrebarea ca pe o operaţie aritmetică (nu una de gramatică), apoi să decidă ce operaţie trebuie să facă.</a:t>
            </a:r>
          </a:p>
          <a:p>
            <a:r>
              <a:rPr lang="ro-RO" sz="2200" dirty="0" smtClean="0"/>
              <a:t>Predarea seamănă cu a da elevului o trusă de unelte. </a:t>
            </a:r>
            <a:r>
              <a:rPr lang="ro-RO" sz="2200" dirty="0" smtClean="0">
                <a:solidFill>
                  <a:srgbClr val="0070C0"/>
                </a:solidFill>
              </a:rPr>
              <a:t>Sarcinile de aplicaţie </a:t>
            </a:r>
            <a:r>
              <a:rPr lang="ro-RO" sz="2200" dirty="0" smtClean="0"/>
              <a:t>îl învaţă pe elev cum să folosească uneltele </a:t>
            </a:r>
            <a:r>
              <a:rPr lang="ro-RO" sz="2200" dirty="0" smtClean="0">
                <a:solidFill>
                  <a:srgbClr val="0070C0"/>
                </a:solidFill>
              </a:rPr>
              <a:t>(:)</a:t>
            </a:r>
            <a:r>
              <a:rPr lang="ro-RO" sz="2200" dirty="0" smtClean="0"/>
              <a:t>, dar cele de </a:t>
            </a:r>
            <a:r>
              <a:rPr lang="ro-RO" sz="2200" dirty="0" smtClean="0">
                <a:solidFill>
                  <a:srgbClr val="0070C0"/>
                </a:solidFill>
              </a:rPr>
              <a:t>sinteză</a:t>
            </a:r>
            <a:r>
              <a:rPr lang="ro-RO" sz="2200" dirty="0" smtClean="0"/>
              <a:t> cer elevului să aleagă unealta potrivită pentru fiecare sarcină.</a:t>
            </a:r>
            <a:endParaRPr lang="ro-RO" sz="2200" dirty="0"/>
          </a:p>
        </p:txBody>
      </p:sp>
      <p:sp>
        <p:nvSpPr>
          <p:cNvPr id="4" name="Substituent dată 3"/>
          <p:cNvSpPr>
            <a:spLocks noGrp="1"/>
          </p:cNvSpPr>
          <p:nvPr>
            <p:ph type="dt" sz="half" idx="10"/>
          </p:nvPr>
        </p:nvSpPr>
        <p:spPr/>
        <p:txBody>
          <a:bodyPr/>
          <a:lstStyle/>
          <a:p>
            <a:fld id="{21817DDE-E7C3-4FF2-8663-5A8FFFD079E8}" type="datetime8">
              <a:rPr lang="ro-RO" smtClean="0"/>
              <a:t>12.03.2012 12:16</a:t>
            </a:fld>
            <a:endParaRPr lang="en-US"/>
          </a:p>
        </p:txBody>
      </p:sp>
      <p:sp>
        <p:nvSpPr>
          <p:cNvPr id="5" name="Substituent număr diapozitiv 4"/>
          <p:cNvSpPr>
            <a:spLocks noGrp="1"/>
          </p:cNvSpPr>
          <p:nvPr>
            <p:ph type="sldNum" sz="quarter" idx="12"/>
          </p:nvPr>
        </p:nvSpPr>
        <p:spPr/>
        <p:txBody>
          <a:bodyPr/>
          <a:lstStyle/>
          <a:p>
            <a:fld id="{7D5BC5DA-F1D7-4F15-8D07-CE628665C013}" type="slidenum">
              <a:rPr lang="en-US" smtClean="0"/>
              <a:pPr/>
              <a:t>20</a:t>
            </a:fld>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179512" y="197768"/>
            <a:ext cx="8784976" cy="659464"/>
          </a:xfrm>
        </p:spPr>
        <p:txBody>
          <a:bodyPr/>
          <a:lstStyle/>
          <a:p>
            <a:r>
              <a:rPr lang="ro-RO" dirty="0" smtClean="0"/>
              <a:t>Concluzii asupra exemplului</a:t>
            </a:r>
            <a:endParaRPr lang="ro-RO" dirty="0"/>
          </a:p>
        </p:txBody>
      </p:sp>
      <p:sp>
        <p:nvSpPr>
          <p:cNvPr id="3" name="Substituent conținut 2"/>
          <p:cNvSpPr>
            <a:spLocks noGrp="1"/>
          </p:cNvSpPr>
          <p:nvPr>
            <p:ph idx="1"/>
          </p:nvPr>
        </p:nvSpPr>
        <p:spPr>
          <a:xfrm>
            <a:off x="179512" y="928670"/>
            <a:ext cx="8784976" cy="5429288"/>
          </a:xfrm>
        </p:spPr>
        <p:txBody>
          <a:bodyPr/>
          <a:lstStyle/>
          <a:p>
            <a:r>
              <a:rPr lang="ro-RO" sz="2200" dirty="0" smtClean="0"/>
              <a:t>Dacă ne referim la problema împărţirii,</a:t>
            </a:r>
            <a:r>
              <a:rPr lang="en-US" sz="2200" dirty="0" smtClean="0"/>
              <a:t> </a:t>
            </a:r>
            <a:r>
              <a:rPr lang="ro-RO" sz="2200" dirty="0" smtClean="0"/>
              <a:t>fiecare nivel al taxonomiei lui Bloom descrie o competenţă diferită şi fiecare dintre ele este vitală:</a:t>
            </a:r>
          </a:p>
          <a:p>
            <a:r>
              <a:rPr lang="ro-RO" sz="2200" b="1" dirty="0" smtClean="0">
                <a:solidFill>
                  <a:srgbClr val="FF0000"/>
                </a:solidFill>
              </a:rPr>
              <a:t>Cunoştinţe: </a:t>
            </a:r>
            <a:r>
              <a:rPr lang="ro-RO" sz="2200" dirty="0" smtClean="0"/>
              <a:t>capacitatea de a recunoaşte semnul împărţirii pe calculator;</a:t>
            </a:r>
          </a:p>
          <a:p>
            <a:r>
              <a:rPr lang="ro-RO" sz="2200" b="1" dirty="0" smtClean="0">
                <a:solidFill>
                  <a:srgbClr val="FF0000"/>
                </a:solidFill>
              </a:rPr>
              <a:t>Înţelegerea: </a:t>
            </a:r>
            <a:r>
              <a:rPr lang="ro-RO" sz="2200" dirty="0" smtClean="0"/>
              <a:t>capacitatea de a explica cum se face împărţirea pe calculator;</a:t>
            </a:r>
          </a:p>
          <a:p>
            <a:r>
              <a:rPr lang="ro-RO" sz="2200" b="1" dirty="0" smtClean="0">
                <a:solidFill>
                  <a:srgbClr val="FF0000"/>
                </a:solidFill>
              </a:rPr>
              <a:t>Aplicaţie:</a:t>
            </a:r>
            <a:r>
              <a:rPr lang="ro-RO" sz="2200" dirty="0" smtClean="0"/>
              <a:t> să rezolve împărţirea dată cu ajutorul calculatorului;</a:t>
            </a:r>
          </a:p>
          <a:p>
            <a:r>
              <a:rPr lang="ro-RO" sz="2200" b="1" dirty="0" smtClean="0">
                <a:solidFill>
                  <a:srgbClr val="FF0000"/>
                </a:solidFill>
              </a:rPr>
              <a:t>Analiza: </a:t>
            </a:r>
            <a:r>
              <a:rPr lang="ro-RO" sz="2200" dirty="0" smtClean="0"/>
              <a:t>capacitatea de a desprinde o operaţie aritmetică dintr-o problemă exprimată în cuvinte şi recunoaşterea părţilor;</a:t>
            </a:r>
          </a:p>
          <a:p>
            <a:r>
              <a:rPr lang="ro-RO" sz="2200" b="1" dirty="0" smtClean="0">
                <a:solidFill>
                  <a:srgbClr val="FF0000"/>
                </a:solidFill>
              </a:rPr>
              <a:t>Sinteza: </a:t>
            </a:r>
            <a:r>
              <a:rPr lang="ro-RO" sz="2200" dirty="0" smtClean="0"/>
              <a:t>capacitatea de a recunoaşte o întrebare ca o problemă aritmetică şi de a decide cum să o rezolve, de exemplu să ştie când să împartă;</a:t>
            </a:r>
          </a:p>
          <a:p>
            <a:r>
              <a:rPr lang="ro-RO" sz="2200" b="1" dirty="0" smtClean="0">
                <a:solidFill>
                  <a:srgbClr val="FF0000"/>
                </a:solidFill>
              </a:rPr>
              <a:t>Evaluarea: </a:t>
            </a:r>
            <a:r>
              <a:rPr lang="ro-RO" sz="2200" dirty="0" smtClean="0"/>
              <a:t>capacitatea de a verifica propria strategie de rezolvare a propriei probleme sau a alteia, de a recunoaşte erorile.</a:t>
            </a:r>
          </a:p>
          <a:p>
            <a:r>
              <a:rPr lang="ro-RO" sz="2200" dirty="0" smtClean="0">
                <a:solidFill>
                  <a:srgbClr val="FF0000"/>
                </a:solidFill>
              </a:rPr>
              <a:t>Concluzie: Pentru a avea cunoştinţe pe deplin funcţionale asupra unui subiect, (cum ar  fi împărţirea) elevii trebuie să aibă toate competenţele din taxonomia lui Bloom.</a:t>
            </a:r>
            <a:endParaRPr lang="ro-RO" sz="2200" dirty="0">
              <a:solidFill>
                <a:srgbClr val="FF0000"/>
              </a:solidFill>
            </a:endParaRPr>
          </a:p>
        </p:txBody>
      </p:sp>
      <p:sp>
        <p:nvSpPr>
          <p:cNvPr id="4" name="Substituent dată 3"/>
          <p:cNvSpPr>
            <a:spLocks noGrp="1"/>
          </p:cNvSpPr>
          <p:nvPr>
            <p:ph type="dt" sz="half" idx="10"/>
          </p:nvPr>
        </p:nvSpPr>
        <p:spPr/>
        <p:txBody>
          <a:bodyPr/>
          <a:lstStyle/>
          <a:p>
            <a:fld id="{93C18C77-D121-4A39-8420-1FD991F9BEA5}" type="datetime8">
              <a:rPr lang="ro-RO" smtClean="0"/>
              <a:t>12.03.2012 12:16</a:t>
            </a:fld>
            <a:endParaRPr lang="en-US"/>
          </a:p>
        </p:txBody>
      </p:sp>
      <p:sp>
        <p:nvSpPr>
          <p:cNvPr id="5" name="Substituent număr diapozitiv 4"/>
          <p:cNvSpPr>
            <a:spLocks noGrp="1"/>
          </p:cNvSpPr>
          <p:nvPr>
            <p:ph type="sldNum" sz="quarter" idx="12"/>
          </p:nvPr>
        </p:nvSpPr>
        <p:spPr/>
        <p:txBody>
          <a:bodyPr/>
          <a:lstStyle/>
          <a:p>
            <a:fld id="{7D5BC5DA-F1D7-4F15-8D07-CE628665C013}" type="slidenum">
              <a:rPr lang="en-US" smtClean="0"/>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179512" y="197768"/>
            <a:ext cx="8784976" cy="1143000"/>
          </a:xfrm>
        </p:spPr>
        <p:txBody>
          <a:bodyPr/>
          <a:lstStyle/>
          <a:p>
            <a:r>
              <a:rPr lang="ro-RO" dirty="0" smtClean="0"/>
              <a:t>Exerciţiul </a:t>
            </a:r>
            <a:r>
              <a:rPr lang="ro-RO" dirty="0" smtClean="0"/>
              <a:t>3 </a:t>
            </a:r>
            <a:r>
              <a:rPr lang="ro-RO" dirty="0" smtClean="0"/>
              <a:t>– “Reflectează şi descrie!”</a:t>
            </a:r>
            <a:endParaRPr lang="ro-RO" dirty="0"/>
          </a:p>
        </p:txBody>
      </p:sp>
      <p:sp>
        <p:nvSpPr>
          <p:cNvPr id="3" name="Substituent conținut 2"/>
          <p:cNvSpPr>
            <a:spLocks noGrp="1"/>
          </p:cNvSpPr>
          <p:nvPr>
            <p:ph idx="1"/>
          </p:nvPr>
        </p:nvSpPr>
        <p:spPr/>
        <p:txBody>
          <a:bodyPr/>
          <a:lstStyle/>
          <a:p>
            <a:r>
              <a:rPr lang="ro-RO" dirty="0" smtClean="0"/>
              <a:t>Împărţiţi în patru grupe, studiaţi</a:t>
            </a:r>
            <a:r>
              <a:rPr lang="vi-VN" dirty="0" smtClean="0"/>
              <a:t> </a:t>
            </a:r>
            <a:r>
              <a:rPr lang="ro-RO" dirty="0" smtClean="0"/>
              <a:t>cele cinci </a:t>
            </a:r>
            <a:r>
              <a:rPr lang="vi-VN" dirty="0" smtClean="0"/>
              <a:t>exemplele </a:t>
            </a:r>
            <a:r>
              <a:rPr lang="vi-VN" dirty="0" smtClean="0"/>
              <a:t>de mai </a:t>
            </a:r>
            <a:r>
              <a:rPr lang="vi-VN" dirty="0" smtClean="0"/>
              <a:t>jos</a:t>
            </a:r>
            <a:r>
              <a:rPr lang="ro-RO" dirty="0" smtClean="0"/>
              <a:t> şi</a:t>
            </a:r>
            <a:r>
              <a:rPr lang="vi-VN" dirty="0" smtClean="0"/>
              <a:t> </a:t>
            </a:r>
            <a:r>
              <a:rPr lang="vi-VN" dirty="0" smtClean="0"/>
              <a:t>identificaţi caracteristicile învăţării constructiviste. Comentaţi, ţinând cont de experienţa dvs. didactică</a:t>
            </a:r>
            <a:r>
              <a:rPr lang="vi-VN" dirty="0" smtClean="0"/>
              <a:t>.</a:t>
            </a:r>
            <a:endParaRPr lang="ro-RO" dirty="0" smtClean="0"/>
          </a:p>
          <a:p>
            <a:r>
              <a:rPr lang="ro-RO" dirty="0" smtClean="0"/>
              <a:t>Formulaţi caracteristicile în cadrul grupei din care faceţi parte.</a:t>
            </a:r>
            <a:endParaRPr lang="ro-RO" dirty="0" smtClean="0"/>
          </a:p>
        </p:txBody>
      </p:sp>
      <p:pic>
        <p:nvPicPr>
          <p:cNvPr id="6" name="Imagine 5" descr="mutu.png"/>
          <p:cNvPicPr>
            <a:picLocks noChangeAspect="1"/>
          </p:cNvPicPr>
          <p:nvPr/>
        </p:nvPicPr>
        <p:blipFill>
          <a:blip r:embed="rId2" cstate="print"/>
          <a:stretch>
            <a:fillRect/>
          </a:stretch>
        </p:blipFill>
        <p:spPr>
          <a:xfrm>
            <a:off x="7000892" y="5357826"/>
            <a:ext cx="1857388" cy="1352269"/>
          </a:xfrm>
          <a:prstGeom prst="rect">
            <a:avLst/>
          </a:prstGeom>
        </p:spPr>
      </p:pic>
      <p:sp>
        <p:nvSpPr>
          <p:cNvPr id="5" name="Substituent dată 4"/>
          <p:cNvSpPr>
            <a:spLocks noGrp="1"/>
          </p:cNvSpPr>
          <p:nvPr>
            <p:ph type="dt" sz="half" idx="10"/>
          </p:nvPr>
        </p:nvSpPr>
        <p:spPr/>
        <p:txBody>
          <a:bodyPr/>
          <a:lstStyle/>
          <a:p>
            <a:fld id="{98E29FF2-7CD4-4EB1-8DE3-063AC860BA58}" type="datetime8">
              <a:rPr lang="ro-RO" smtClean="0"/>
              <a:t>12.03.2012 12:16</a:t>
            </a:fld>
            <a:endParaRPr lang="en-US"/>
          </a:p>
        </p:txBody>
      </p:sp>
      <p:sp>
        <p:nvSpPr>
          <p:cNvPr id="7" name="Substituent număr diapozitiv 6"/>
          <p:cNvSpPr>
            <a:spLocks noGrp="1"/>
          </p:cNvSpPr>
          <p:nvPr>
            <p:ph type="sldNum" sz="quarter" idx="12"/>
          </p:nvPr>
        </p:nvSpPr>
        <p:spPr/>
        <p:txBody>
          <a:bodyPr/>
          <a:lstStyle/>
          <a:p>
            <a:fld id="{7D5BC5DA-F1D7-4F15-8D07-CE628665C013}" type="slidenum">
              <a:rPr lang="en-US" smtClean="0"/>
              <a:pPr/>
              <a:t>22</a:t>
            </a:fld>
            <a:endParaRPr lang="en-US"/>
          </a:p>
        </p:txBody>
      </p:sp>
      <p:grpSp>
        <p:nvGrpSpPr>
          <p:cNvPr id="4" name="Grupare 7"/>
          <p:cNvGrpSpPr/>
          <p:nvPr/>
        </p:nvGrpSpPr>
        <p:grpSpPr>
          <a:xfrm>
            <a:off x="7596336" y="3501008"/>
            <a:ext cx="1214414" cy="1228987"/>
            <a:chOff x="7929586" y="214290"/>
            <a:chExt cx="1214414" cy="1228987"/>
          </a:xfrm>
        </p:grpSpPr>
        <p:pic>
          <p:nvPicPr>
            <p:cNvPr id="9" name="Imagine 8" descr="ceas.png"/>
            <p:cNvPicPr>
              <a:picLocks noChangeAspect="1"/>
            </p:cNvPicPr>
            <p:nvPr/>
          </p:nvPicPr>
          <p:blipFill>
            <a:blip r:embed="rId3" cstate="print"/>
            <a:stretch>
              <a:fillRect/>
            </a:stretch>
          </p:blipFill>
          <p:spPr>
            <a:xfrm>
              <a:off x="7929586" y="214290"/>
              <a:ext cx="1214414" cy="1228987"/>
            </a:xfrm>
            <a:prstGeom prst="rect">
              <a:avLst/>
            </a:prstGeom>
          </p:spPr>
        </p:pic>
        <p:sp>
          <p:nvSpPr>
            <p:cNvPr id="10" name="CasetăText 9"/>
            <p:cNvSpPr txBox="1"/>
            <p:nvPr/>
          </p:nvSpPr>
          <p:spPr>
            <a:xfrm>
              <a:off x="8144831" y="785794"/>
              <a:ext cx="856325" cy="292388"/>
            </a:xfrm>
            <a:prstGeom prst="rect">
              <a:avLst/>
            </a:prstGeom>
            <a:noFill/>
          </p:spPr>
          <p:txBody>
            <a:bodyPr wrap="none" rtlCol="0">
              <a:spAutoFit/>
            </a:bodyPr>
            <a:lstStyle/>
            <a:p>
              <a:r>
                <a:rPr lang="ro-RO" sz="1300" dirty="0" smtClean="0">
                  <a:solidFill>
                    <a:srgbClr val="FF0000"/>
                  </a:solidFill>
                  <a:latin typeface="Times New Roman" pitchFamily="18" charset="0"/>
                  <a:cs typeface="Times New Roman" pitchFamily="18" charset="0"/>
                </a:rPr>
                <a:t>10 minute</a:t>
              </a:r>
              <a:endParaRPr lang="ro-RO" sz="1300" dirty="0">
                <a:solidFill>
                  <a:srgbClr val="FF0000"/>
                </a:solidFill>
                <a:latin typeface="Times New Roman" pitchFamily="18" charset="0"/>
                <a:cs typeface="Times New Roman" pitchFamily="18" charset="0"/>
              </a:endParaRPr>
            </a:p>
          </p:txBody>
        </p:sp>
      </p:gr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dirty="0" smtClean="0"/>
              <a:t>Exerciţiul </a:t>
            </a:r>
            <a:r>
              <a:rPr lang="ro-RO" dirty="0" smtClean="0"/>
              <a:t>3 </a:t>
            </a:r>
            <a:r>
              <a:rPr lang="ro-RO" dirty="0" smtClean="0"/>
              <a:t>– “Reflectează şi descrie!”</a:t>
            </a:r>
            <a:endParaRPr lang="en-US" dirty="0"/>
          </a:p>
        </p:txBody>
      </p:sp>
      <p:sp>
        <p:nvSpPr>
          <p:cNvPr id="3" name="Substituent conținut 2"/>
          <p:cNvSpPr>
            <a:spLocks noGrp="1"/>
          </p:cNvSpPr>
          <p:nvPr>
            <p:ph idx="1"/>
          </p:nvPr>
        </p:nvSpPr>
        <p:spPr/>
        <p:txBody>
          <a:bodyPr/>
          <a:lstStyle/>
          <a:p>
            <a:r>
              <a:rPr lang="ro-RO" b="1" dirty="0" smtClean="0">
                <a:solidFill>
                  <a:srgbClr val="FF0000"/>
                </a:solidFill>
              </a:rPr>
              <a:t>Exemplul 1</a:t>
            </a:r>
            <a:r>
              <a:rPr lang="ro-RO" b="1" dirty="0" smtClean="0">
                <a:solidFill>
                  <a:srgbClr val="FF0000"/>
                </a:solidFill>
              </a:rPr>
              <a:t>:</a:t>
            </a:r>
            <a:r>
              <a:rPr lang="ro-RO" dirty="0" smtClean="0"/>
              <a:t> </a:t>
            </a:r>
            <a:r>
              <a:rPr lang="vi-VN" dirty="0" smtClean="0"/>
              <a:t>Un profesor crede că elevii sunt pregătiţi să înceapă studierea gravitaţiei. Acesta creează un mediu ce permite descoperirea cu obiecte de dimensiuni diferite. Elevii explorează diferenţele în greutate ale unor bucăţi de lemn şi ciment. Unii elevi </a:t>
            </a:r>
            <a:r>
              <a:rPr lang="ro-RO" dirty="0" smtClean="0"/>
              <a:t>cred că</a:t>
            </a:r>
            <a:r>
              <a:rPr lang="vi-VN" dirty="0" smtClean="0"/>
              <a:t> </a:t>
            </a:r>
            <a:r>
              <a:rPr lang="vi-VN" dirty="0" smtClean="0"/>
              <a:t>obiectele mai grele cad cu o viteză mai mare decât obiectele mai uşoare. </a:t>
            </a:r>
            <a:r>
              <a:rPr lang="vi-VN" dirty="0" smtClean="0"/>
              <a:t>Profesorul </a:t>
            </a:r>
            <a:r>
              <a:rPr lang="vi-VN" dirty="0" smtClean="0"/>
              <a:t>furnizează materiale (povestiri, postere, clipuri video) despre Newton şi Galileo. Profesorul iniţiază o discuţie despre diferitele teorii despre cădere. Elevii realizează apoi o replică a experimentului lui Galileo, aruncând diferite obiecte şi măsurând timpul în care ajung la sol. Observă că obiectele diferite în greutate cad cu aceeaşi viteză, deşi aria suprafeţei şi proprietăţile aerodinamice pot </a:t>
            </a:r>
            <a:r>
              <a:rPr lang="vi-VN" dirty="0" smtClean="0"/>
              <a:t>influenţa</a:t>
            </a:r>
            <a:r>
              <a:rPr lang="ro-RO" dirty="0" smtClean="0"/>
              <a:t> nesemnificativ</a:t>
            </a:r>
            <a:r>
              <a:rPr lang="vi-VN" dirty="0" smtClean="0"/>
              <a:t> </a:t>
            </a:r>
            <a:r>
              <a:rPr lang="ro-RO" dirty="0" smtClean="0"/>
              <a:t>parametrii</a:t>
            </a:r>
            <a:r>
              <a:rPr lang="vi-VN" dirty="0" smtClean="0"/>
              <a:t> căderii</a:t>
            </a:r>
            <a:r>
              <a:rPr lang="ro-RO" dirty="0" smtClean="0"/>
              <a:t> libere (deoarece acceleraţia gravitaţională este constantă)</a:t>
            </a:r>
            <a:r>
              <a:rPr lang="vi-VN" dirty="0" smtClean="0"/>
              <a:t>. </a:t>
            </a:r>
            <a:endParaRPr lang="en-US" dirty="0"/>
          </a:p>
        </p:txBody>
      </p:sp>
      <p:sp>
        <p:nvSpPr>
          <p:cNvPr id="4" name="Substituent dată 3"/>
          <p:cNvSpPr>
            <a:spLocks noGrp="1"/>
          </p:cNvSpPr>
          <p:nvPr>
            <p:ph type="dt" sz="half" idx="10"/>
          </p:nvPr>
        </p:nvSpPr>
        <p:spPr/>
        <p:txBody>
          <a:bodyPr/>
          <a:lstStyle/>
          <a:p>
            <a:fld id="{9132136F-6AE6-4939-83DA-0BD65E449447}" type="datetime8">
              <a:rPr lang="ro-RO" smtClean="0"/>
              <a:t>12.03.2012 12:16</a:t>
            </a:fld>
            <a:endParaRPr lang="en-US"/>
          </a:p>
        </p:txBody>
      </p:sp>
      <p:sp>
        <p:nvSpPr>
          <p:cNvPr id="5" name="Substituent număr diapozitiv 4"/>
          <p:cNvSpPr>
            <a:spLocks noGrp="1"/>
          </p:cNvSpPr>
          <p:nvPr>
            <p:ph type="sldNum" sz="quarter" idx="12"/>
          </p:nvPr>
        </p:nvSpPr>
        <p:spPr/>
        <p:txBody>
          <a:bodyPr/>
          <a:lstStyle/>
          <a:p>
            <a:fld id="{7D5BC5DA-F1D7-4F15-8D07-CE628665C013}" type="slidenum">
              <a:rPr lang="en-US" smtClean="0"/>
              <a:pPr/>
              <a:t>23</a:t>
            </a:fld>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dirty="0" smtClean="0"/>
              <a:t>Exerciţiul </a:t>
            </a:r>
            <a:r>
              <a:rPr lang="ro-RO" dirty="0" smtClean="0"/>
              <a:t>3 </a:t>
            </a:r>
            <a:r>
              <a:rPr lang="ro-RO" dirty="0" smtClean="0"/>
              <a:t>– “Reflectează şi descrie!”</a:t>
            </a:r>
            <a:endParaRPr lang="en-US" dirty="0"/>
          </a:p>
        </p:txBody>
      </p:sp>
      <p:sp>
        <p:nvSpPr>
          <p:cNvPr id="3" name="Substituent conținut 2"/>
          <p:cNvSpPr>
            <a:spLocks noGrp="1"/>
          </p:cNvSpPr>
          <p:nvPr>
            <p:ph idx="1"/>
          </p:nvPr>
        </p:nvSpPr>
        <p:spPr/>
        <p:txBody>
          <a:bodyPr/>
          <a:lstStyle/>
          <a:p>
            <a:r>
              <a:rPr lang="ro-RO" b="1" dirty="0" smtClean="0">
                <a:solidFill>
                  <a:srgbClr val="FF0000"/>
                </a:solidFill>
              </a:rPr>
              <a:t>Exemplul 2:</a:t>
            </a:r>
            <a:r>
              <a:rPr lang="ro-RO" dirty="0" smtClean="0"/>
              <a:t> </a:t>
            </a:r>
            <a:r>
              <a:rPr lang="vi-VN" dirty="0" smtClean="0"/>
              <a:t>Într-un curs de studiu a vechilor civilizaţii, elevii realizează săpături arheologice. Aceste săpături se pot realiza într-o groapă cu nisip în curtea şcolii sau într-o simulare pe calculator. Pe măsură ce elevii descoperă diferite obiecte, profesorul introduce tehnici de clasificare. Elevii sunt încurajaţi să: </a:t>
            </a:r>
          </a:p>
          <a:p>
            <a:r>
              <a:rPr lang="vi-VN" dirty="0" smtClean="0"/>
              <a:t>a) alcătuiască un grup de muzeografi şi să dezvolte criterii de încadrare a obiectelor în diferite categorii; </a:t>
            </a:r>
          </a:p>
          <a:p>
            <a:r>
              <a:rPr lang="vi-VN" dirty="0" smtClean="0"/>
              <a:t>b) să colaboreze cu alţi </a:t>
            </a:r>
            <a:r>
              <a:rPr lang="ro-RO" dirty="0" smtClean="0"/>
              <a:t>elevi</a:t>
            </a:r>
            <a:r>
              <a:rPr lang="vi-VN" dirty="0" smtClean="0"/>
              <a:t> </a:t>
            </a:r>
            <a:r>
              <a:rPr lang="vi-VN" dirty="0" smtClean="0"/>
              <a:t>care au lucrat în alte porţiuni de săpături arheologice. Fiecare grup este pus să dezvolte teorii despre civilizaţiile care au trăit în acele arealuri. </a:t>
            </a:r>
          </a:p>
        </p:txBody>
      </p:sp>
      <p:sp>
        <p:nvSpPr>
          <p:cNvPr id="4" name="Substituent dată 3"/>
          <p:cNvSpPr>
            <a:spLocks noGrp="1"/>
          </p:cNvSpPr>
          <p:nvPr>
            <p:ph type="dt" sz="half" idx="10"/>
          </p:nvPr>
        </p:nvSpPr>
        <p:spPr/>
        <p:txBody>
          <a:bodyPr/>
          <a:lstStyle/>
          <a:p>
            <a:fld id="{D54A33BD-0950-4185-B046-1A31C0FA6CE2}" type="datetime8">
              <a:rPr lang="ro-RO" smtClean="0"/>
              <a:t>12.03.2012 12:16</a:t>
            </a:fld>
            <a:endParaRPr lang="en-US"/>
          </a:p>
        </p:txBody>
      </p:sp>
      <p:sp>
        <p:nvSpPr>
          <p:cNvPr id="5" name="Substituent număr diapozitiv 4"/>
          <p:cNvSpPr>
            <a:spLocks noGrp="1"/>
          </p:cNvSpPr>
          <p:nvPr>
            <p:ph type="sldNum" sz="quarter" idx="12"/>
          </p:nvPr>
        </p:nvSpPr>
        <p:spPr/>
        <p:txBody>
          <a:bodyPr/>
          <a:lstStyle/>
          <a:p>
            <a:fld id="{7D5BC5DA-F1D7-4F15-8D07-CE628665C013}" type="slidenum">
              <a:rPr lang="en-US" smtClean="0"/>
              <a:pPr/>
              <a:t>24</a:t>
            </a:fld>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dirty="0" smtClean="0"/>
              <a:t>Exerciţiul </a:t>
            </a:r>
            <a:r>
              <a:rPr lang="ro-RO" dirty="0" smtClean="0"/>
              <a:t>3 </a:t>
            </a:r>
            <a:r>
              <a:rPr lang="ro-RO" dirty="0" smtClean="0"/>
              <a:t>– “Reflectează şi descrie!”</a:t>
            </a:r>
            <a:endParaRPr lang="en-US" dirty="0"/>
          </a:p>
        </p:txBody>
      </p:sp>
      <p:sp>
        <p:nvSpPr>
          <p:cNvPr id="3" name="Substituent conținut 2"/>
          <p:cNvSpPr>
            <a:spLocks noGrp="1"/>
          </p:cNvSpPr>
          <p:nvPr>
            <p:ph idx="1"/>
          </p:nvPr>
        </p:nvSpPr>
        <p:spPr/>
        <p:txBody>
          <a:bodyPr/>
          <a:lstStyle/>
          <a:p>
            <a:r>
              <a:rPr lang="ro-RO" b="1" dirty="0" smtClean="0">
                <a:solidFill>
                  <a:srgbClr val="FF0000"/>
                </a:solidFill>
              </a:rPr>
              <a:t>Exemplul 3:</a:t>
            </a:r>
            <a:r>
              <a:rPr lang="ro-RO" dirty="0" smtClean="0"/>
              <a:t> </a:t>
            </a:r>
            <a:r>
              <a:rPr lang="vi-VN" dirty="0" smtClean="0"/>
              <a:t>Elevii studiază modalităţi de purificare a apei. Li se cere să investigheze soluţii alternative: filtru de cafea, aparat de distilare a apei, pila de cărbuni şi o soluţie matematică abstractă ce vizează dimensiunea moleculei de apă. În funcţie de răspunsurile </a:t>
            </a:r>
            <a:r>
              <a:rPr lang="ro-RO" dirty="0" smtClean="0"/>
              <a:t>elevi</a:t>
            </a:r>
            <a:r>
              <a:rPr lang="vi-VN" dirty="0" smtClean="0"/>
              <a:t>lor</a:t>
            </a:r>
            <a:r>
              <a:rPr lang="vi-VN" dirty="0" smtClean="0"/>
              <a:t>, profesorul încurajează crearea de cunoştinţe noi: abstracte dar şi concrete, poetice dar şi practice</a:t>
            </a:r>
            <a:r>
              <a:rPr lang="ro-RO" dirty="0" smtClean="0"/>
              <a:t>.</a:t>
            </a:r>
            <a:endParaRPr lang="vi-VN" dirty="0" smtClean="0"/>
          </a:p>
        </p:txBody>
      </p:sp>
      <p:sp>
        <p:nvSpPr>
          <p:cNvPr id="4" name="Substituent dată 3"/>
          <p:cNvSpPr>
            <a:spLocks noGrp="1"/>
          </p:cNvSpPr>
          <p:nvPr>
            <p:ph type="dt" sz="half" idx="10"/>
          </p:nvPr>
        </p:nvSpPr>
        <p:spPr/>
        <p:txBody>
          <a:bodyPr/>
          <a:lstStyle/>
          <a:p>
            <a:fld id="{DC069F03-E6D9-45E4-A286-C9ADBD8530EB}" type="datetime8">
              <a:rPr lang="ro-RO" smtClean="0"/>
              <a:t>12.03.2012 12:16</a:t>
            </a:fld>
            <a:endParaRPr lang="en-US"/>
          </a:p>
        </p:txBody>
      </p:sp>
      <p:sp>
        <p:nvSpPr>
          <p:cNvPr id="5" name="Substituent număr diapozitiv 4"/>
          <p:cNvSpPr>
            <a:spLocks noGrp="1"/>
          </p:cNvSpPr>
          <p:nvPr>
            <p:ph type="sldNum" sz="quarter" idx="12"/>
          </p:nvPr>
        </p:nvSpPr>
        <p:spPr/>
        <p:txBody>
          <a:bodyPr/>
          <a:lstStyle/>
          <a:p>
            <a:fld id="{7D5BC5DA-F1D7-4F15-8D07-CE628665C013}" type="slidenum">
              <a:rPr lang="en-US" smtClean="0"/>
              <a:pPr/>
              <a:t>25</a:t>
            </a:fld>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dirty="0" smtClean="0"/>
              <a:t>Exerciţiul </a:t>
            </a:r>
            <a:r>
              <a:rPr lang="ro-RO" dirty="0" smtClean="0"/>
              <a:t>3 </a:t>
            </a:r>
            <a:r>
              <a:rPr lang="ro-RO" dirty="0" smtClean="0"/>
              <a:t>– “Reflectează şi descrie!”</a:t>
            </a:r>
            <a:endParaRPr lang="en-US" dirty="0"/>
          </a:p>
        </p:txBody>
      </p:sp>
      <p:sp>
        <p:nvSpPr>
          <p:cNvPr id="3" name="Substituent conținut 2"/>
          <p:cNvSpPr>
            <a:spLocks noGrp="1"/>
          </p:cNvSpPr>
          <p:nvPr>
            <p:ph idx="1"/>
          </p:nvPr>
        </p:nvSpPr>
        <p:spPr/>
        <p:txBody>
          <a:bodyPr/>
          <a:lstStyle/>
          <a:p>
            <a:r>
              <a:rPr lang="ro-RO" b="1" dirty="0" smtClean="0">
                <a:solidFill>
                  <a:srgbClr val="FF0000"/>
                </a:solidFill>
              </a:rPr>
              <a:t>Exemplul 4:</a:t>
            </a:r>
            <a:r>
              <a:rPr lang="ro-RO" dirty="0" smtClean="0"/>
              <a:t> </a:t>
            </a:r>
            <a:r>
              <a:rPr lang="vi-VN" dirty="0" smtClean="0"/>
              <a:t>Elevii menţin jurnale în clasele de scriere, unde înregistrează cum s-au simţit atunci când au derulat proiecte în clasă, reacţiile vizuale şi verbale ale celorlalţi faţă de proiect. Profesorul citeşte jurnalul periodic şi se întâlneşte cu </a:t>
            </a:r>
            <a:r>
              <a:rPr lang="vi-VN" dirty="0" smtClean="0"/>
              <a:t>elev</a:t>
            </a:r>
            <a:r>
              <a:rPr lang="ro-RO" dirty="0" smtClean="0"/>
              <a:t>ii</a:t>
            </a:r>
            <a:r>
              <a:rPr lang="vi-VN" dirty="0" smtClean="0"/>
              <a:t> </a:t>
            </a:r>
            <a:r>
              <a:rPr lang="vi-VN" dirty="0" smtClean="0"/>
              <a:t>pentru a discuta: </a:t>
            </a:r>
          </a:p>
          <a:p>
            <a:r>
              <a:rPr lang="vi-VN" dirty="0" smtClean="0"/>
              <a:t>1) ce cunoştinţe noi </a:t>
            </a:r>
            <a:r>
              <a:rPr lang="vi-VN" dirty="0" smtClean="0"/>
              <a:t>şi-a</a:t>
            </a:r>
            <a:r>
              <a:rPr lang="ro-RO" dirty="0" smtClean="0"/>
              <a:t>u</a:t>
            </a:r>
            <a:r>
              <a:rPr lang="vi-VN" dirty="0" smtClean="0"/>
              <a:t> însuşit;</a:t>
            </a:r>
            <a:endParaRPr lang="vi-VN" dirty="0" smtClean="0"/>
          </a:p>
          <a:p>
            <a:r>
              <a:rPr lang="vi-VN" dirty="0" smtClean="0"/>
              <a:t>2) cum învaţă </a:t>
            </a:r>
            <a:r>
              <a:rPr lang="vi-VN" dirty="0" smtClean="0"/>
              <a:t>ace</a:t>
            </a:r>
            <a:r>
              <a:rPr lang="ro-RO" dirty="0" smtClean="0"/>
              <a:t>ştia</a:t>
            </a:r>
            <a:r>
              <a:rPr lang="vi-VN" dirty="0" smtClean="0"/>
              <a:t> </a:t>
            </a:r>
            <a:r>
              <a:rPr lang="vi-VN" dirty="0" smtClean="0"/>
              <a:t>cel mai bine; </a:t>
            </a:r>
          </a:p>
          <a:p>
            <a:r>
              <a:rPr lang="vi-VN" dirty="0" smtClean="0"/>
              <a:t>3) mediul de învăţare şi rolul profesorului.</a:t>
            </a:r>
          </a:p>
          <a:p>
            <a:endParaRPr lang="vi-VN" dirty="0" smtClean="0"/>
          </a:p>
        </p:txBody>
      </p:sp>
      <p:sp>
        <p:nvSpPr>
          <p:cNvPr id="4" name="Substituent dată 3"/>
          <p:cNvSpPr>
            <a:spLocks noGrp="1"/>
          </p:cNvSpPr>
          <p:nvPr>
            <p:ph type="dt" sz="half" idx="10"/>
          </p:nvPr>
        </p:nvSpPr>
        <p:spPr/>
        <p:txBody>
          <a:bodyPr/>
          <a:lstStyle/>
          <a:p>
            <a:fld id="{B191F9AD-6AAD-4115-A0D6-F7ACCD53A7AB}" type="datetime8">
              <a:rPr lang="ro-RO" smtClean="0"/>
              <a:t>12.03.2012 12:16</a:t>
            </a:fld>
            <a:endParaRPr lang="en-US"/>
          </a:p>
        </p:txBody>
      </p:sp>
      <p:sp>
        <p:nvSpPr>
          <p:cNvPr id="5" name="Substituent număr diapozitiv 4"/>
          <p:cNvSpPr>
            <a:spLocks noGrp="1"/>
          </p:cNvSpPr>
          <p:nvPr>
            <p:ph type="sldNum" sz="quarter" idx="12"/>
          </p:nvPr>
        </p:nvSpPr>
        <p:spPr/>
        <p:txBody>
          <a:bodyPr/>
          <a:lstStyle/>
          <a:p>
            <a:fld id="{7D5BC5DA-F1D7-4F15-8D07-CE628665C013}" type="slidenum">
              <a:rPr lang="en-US" smtClean="0"/>
              <a:pPr/>
              <a:t>26</a:t>
            </a:fld>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dirty="0" smtClean="0"/>
              <a:t>Exerciţiul </a:t>
            </a:r>
            <a:r>
              <a:rPr lang="ro-RO" dirty="0" smtClean="0"/>
              <a:t>3 </a:t>
            </a:r>
            <a:r>
              <a:rPr lang="ro-RO" dirty="0" smtClean="0"/>
              <a:t>– “Reflectează şi descrie!”</a:t>
            </a:r>
            <a:endParaRPr lang="en-US" dirty="0"/>
          </a:p>
        </p:txBody>
      </p:sp>
      <p:sp>
        <p:nvSpPr>
          <p:cNvPr id="3" name="Substituent conținut 2"/>
          <p:cNvSpPr>
            <a:spLocks noGrp="1"/>
          </p:cNvSpPr>
          <p:nvPr>
            <p:ph idx="1"/>
          </p:nvPr>
        </p:nvSpPr>
        <p:spPr/>
        <p:txBody>
          <a:bodyPr/>
          <a:lstStyle/>
          <a:p>
            <a:r>
              <a:rPr lang="ro-RO" b="1" dirty="0" smtClean="0">
                <a:solidFill>
                  <a:srgbClr val="FF0000"/>
                </a:solidFill>
              </a:rPr>
              <a:t>Exemplul 5:</a:t>
            </a:r>
            <a:r>
              <a:rPr lang="ro-RO" dirty="0" smtClean="0"/>
              <a:t> </a:t>
            </a:r>
            <a:r>
              <a:rPr lang="vi-VN" dirty="0" smtClean="0"/>
              <a:t>Un profesor de şcoală generală prezintă clasei o problemă în care le cere să execute o măsurătoare a unui obiect. Decid să înceapă problema cu prezentarea riglei de măsură; profesorul permite elevilor să reflecteze şi să-şi construiască propriile metode de măsurare. Un elev furnizează informaţia că un doctor l-a măsurat şi i-a spus că are 1 m şi 30 de cm. Altul spune că bunicul său (tâmplar) l-a învăţat să măsoare lemnul în coţi. Elevii discută despre alte metode despre care au auzit şi se decid pe care să le aplice pentru rezolvarea problemei. </a:t>
            </a:r>
          </a:p>
        </p:txBody>
      </p:sp>
      <p:sp>
        <p:nvSpPr>
          <p:cNvPr id="4" name="Substituent dată 3"/>
          <p:cNvSpPr>
            <a:spLocks noGrp="1"/>
          </p:cNvSpPr>
          <p:nvPr>
            <p:ph type="dt" sz="half" idx="10"/>
          </p:nvPr>
        </p:nvSpPr>
        <p:spPr/>
        <p:txBody>
          <a:bodyPr/>
          <a:lstStyle/>
          <a:p>
            <a:fld id="{055BF13A-C45B-464C-855A-13A86B98EF89}" type="datetime8">
              <a:rPr lang="ro-RO" smtClean="0"/>
              <a:t>12.03.2012 12:16</a:t>
            </a:fld>
            <a:endParaRPr lang="en-US"/>
          </a:p>
        </p:txBody>
      </p:sp>
      <p:sp>
        <p:nvSpPr>
          <p:cNvPr id="5" name="Substituent număr diapozitiv 4"/>
          <p:cNvSpPr>
            <a:spLocks noGrp="1"/>
          </p:cNvSpPr>
          <p:nvPr>
            <p:ph type="sldNum" sz="quarter" idx="12"/>
          </p:nvPr>
        </p:nvSpPr>
        <p:spPr/>
        <p:txBody>
          <a:bodyPr/>
          <a:lstStyle/>
          <a:p>
            <a:fld id="{7D5BC5DA-F1D7-4F15-8D07-CE628665C013}" type="slidenum">
              <a:rPr lang="en-US" smtClean="0"/>
              <a:pPr/>
              <a:t>27</a:t>
            </a:fld>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dirty="0" smtClean="0"/>
              <a:t>Exerciţiul 3 – “Reflectează şi descrie!”</a:t>
            </a:r>
            <a:endParaRPr lang="ro-RO" dirty="0"/>
          </a:p>
        </p:txBody>
      </p:sp>
      <p:sp>
        <p:nvSpPr>
          <p:cNvPr id="3" name="Substituent conținut 2"/>
          <p:cNvSpPr>
            <a:spLocks noGrp="1"/>
          </p:cNvSpPr>
          <p:nvPr>
            <p:ph idx="1"/>
          </p:nvPr>
        </p:nvSpPr>
        <p:spPr/>
        <p:txBody>
          <a:bodyPr/>
          <a:lstStyle/>
          <a:p>
            <a:r>
              <a:rPr lang="ro-RO" dirty="0" smtClean="0"/>
              <a:t>Fiecare grupă prezintă concluziile pe pagina </a:t>
            </a:r>
            <a:r>
              <a:rPr lang="ro-RO" dirty="0" err="1" smtClean="0"/>
              <a:t>wiki</a:t>
            </a:r>
            <a:r>
              <a:rPr lang="ro-RO" dirty="0" smtClean="0"/>
              <a:t> a grupei.</a:t>
            </a:r>
            <a:endParaRPr lang="ro-RO" dirty="0"/>
          </a:p>
        </p:txBody>
      </p:sp>
      <p:sp>
        <p:nvSpPr>
          <p:cNvPr id="4" name="Substituent dată 3"/>
          <p:cNvSpPr>
            <a:spLocks noGrp="1"/>
          </p:cNvSpPr>
          <p:nvPr>
            <p:ph type="dt" sz="half" idx="10"/>
          </p:nvPr>
        </p:nvSpPr>
        <p:spPr/>
        <p:txBody>
          <a:bodyPr/>
          <a:lstStyle/>
          <a:p>
            <a:fld id="{F35DAD45-791A-4CDF-A14C-78C51AE7342F}" type="datetime8">
              <a:rPr lang="ro-RO" smtClean="0"/>
              <a:t>12.03.2012 12:16</a:t>
            </a:fld>
            <a:endParaRPr lang="en-US"/>
          </a:p>
        </p:txBody>
      </p:sp>
      <p:sp>
        <p:nvSpPr>
          <p:cNvPr id="5" name="Substituent număr diapozitiv 4"/>
          <p:cNvSpPr>
            <a:spLocks noGrp="1"/>
          </p:cNvSpPr>
          <p:nvPr>
            <p:ph type="sldNum" sz="quarter" idx="12"/>
          </p:nvPr>
        </p:nvSpPr>
        <p:spPr/>
        <p:txBody>
          <a:bodyPr/>
          <a:lstStyle/>
          <a:p>
            <a:fld id="{7D5BC5DA-F1D7-4F15-8D07-CE628665C013}" type="slidenum">
              <a:rPr lang="en-US" smtClean="0"/>
              <a:pPr/>
              <a:t>28</a:t>
            </a:fld>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dirty="0" smtClean="0"/>
              <a:t>Principiile învăţării din perspectiva şcolii constructiviste</a:t>
            </a:r>
            <a:endParaRPr lang="ro-RO" dirty="0"/>
          </a:p>
        </p:txBody>
      </p:sp>
      <p:sp>
        <p:nvSpPr>
          <p:cNvPr id="3" name="Substituent conținut 2"/>
          <p:cNvSpPr>
            <a:spLocks noGrp="1"/>
          </p:cNvSpPr>
          <p:nvPr>
            <p:ph idx="1"/>
          </p:nvPr>
        </p:nvSpPr>
        <p:spPr/>
        <p:txBody>
          <a:bodyPr/>
          <a:lstStyle/>
          <a:p>
            <a:r>
              <a:rPr lang="ro-RO" sz="2400" dirty="0" smtClean="0"/>
              <a:t>1. Profesorii trebuie să fixeze sarcini de lucru de nivel </a:t>
            </a:r>
            <a:r>
              <a:rPr lang="ro-RO" sz="2400" dirty="0" smtClean="0"/>
              <a:t>înalt (care presupun </a:t>
            </a:r>
            <a:r>
              <a:rPr lang="ro-RO" sz="2400" dirty="0" smtClean="0"/>
              <a:t>sinteza, analiza şi </a:t>
            </a:r>
            <a:r>
              <a:rPr lang="ro-RO" sz="2400" dirty="0" smtClean="0"/>
              <a:t>evaluarea). </a:t>
            </a:r>
            <a:r>
              <a:rPr lang="ro-RO" sz="2400" dirty="0" smtClean="0"/>
              <a:t>Utilizarea exclusivă a sarcinilor de nivel scăzut duce la învăţarea de suprafaţă.</a:t>
            </a:r>
          </a:p>
          <a:p>
            <a:r>
              <a:rPr lang="ro-RO" sz="2400" dirty="0" smtClean="0"/>
              <a:t>2. Competenţele de nivel ridicat trebuie învăţate, nu sunt un dar de la Dumnezeu. Învăţarea lor implică îndeplinirea unor sarcini repetate precum analiza unei probleme, crearea de referate, evaluarea unor soluţii pe baza unor criterii date, etc.</a:t>
            </a:r>
          </a:p>
          <a:p>
            <a:r>
              <a:rPr lang="ro-RO" sz="2400" dirty="0" smtClean="0"/>
              <a:t>3. Stabiliţi trepte ale sarcinilor. Sarcinile de lucru trebuie să urce treptat pe scara taxonomiei lui Bloom.</a:t>
            </a:r>
          </a:p>
        </p:txBody>
      </p:sp>
      <p:sp>
        <p:nvSpPr>
          <p:cNvPr id="4" name="Substituent dată 3"/>
          <p:cNvSpPr>
            <a:spLocks noGrp="1"/>
          </p:cNvSpPr>
          <p:nvPr>
            <p:ph type="dt" sz="half" idx="10"/>
          </p:nvPr>
        </p:nvSpPr>
        <p:spPr/>
        <p:txBody>
          <a:bodyPr/>
          <a:lstStyle/>
          <a:p>
            <a:fld id="{C5D0576B-D44D-4BB7-A2DC-CD7053DC518F}" type="datetime8">
              <a:rPr lang="ro-RO" smtClean="0"/>
              <a:t>12.03.2012 12:16</a:t>
            </a:fld>
            <a:endParaRPr lang="en-US"/>
          </a:p>
        </p:txBody>
      </p:sp>
      <p:sp>
        <p:nvSpPr>
          <p:cNvPr id="5" name="Substituent număr diapozitiv 4"/>
          <p:cNvSpPr>
            <a:spLocks noGrp="1"/>
          </p:cNvSpPr>
          <p:nvPr>
            <p:ph type="sldNum" sz="quarter" idx="12"/>
          </p:nvPr>
        </p:nvSpPr>
        <p:spPr/>
        <p:txBody>
          <a:bodyPr/>
          <a:lstStyle/>
          <a:p>
            <a:fld id="{7D5BC5DA-F1D7-4F15-8D07-CE628665C013}" type="slidenum">
              <a:rPr lang="en-US" smtClean="0"/>
              <a:pPr/>
              <a:t>29</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dirty="0" smtClean="0"/>
              <a:t>Exerciţiul </a:t>
            </a:r>
            <a:r>
              <a:rPr lang="en-US" dirty="0" smtClean="0"/>
              <a:t>1</a:t>
            </a:r>
            <a:r>
              <a:rPr lang="ro-RO" dirty="0" smtClean="0"/>
              <a:t> </a:t>
            </a:r>
            <a:r>
              <a:rPr lang="ro-RO" dirty="0" smtClean="0"/>
              <a:t>– “Problema celor nouă puncte</a:t>
            </a:r>
            <a:r>
              <a:rPr lang="ro-RO" dirty="0" smtClean="0"/>
              <a:t>”</a:t>
            </a:r>
            <a:r>
              <a:rPr lang="en-US" dirty="0" smtClean="0"/>
              <a:t> - </a:t>
            </a:r>
            <a:r>
              <a:rPr lang="en-US" dirty="0" err="1" smtClean="0"/>
              <a:t>solu</a:t>
            </a:r>
            <a:r>
              <a:rPr lang="ro-RO" dirty="0" smtClean="0"/>
              <a:t>ţie</a:t>
            </a:r>
            <a:endParaRPr lang="ro-RO" dirty="0"/>
          </a:p>
        </p:txBody>
      </p:sp>
      <p:pic>
        <p:nvPicPr>
          <p:cNvPr id="6" name="Imagine 5" descr="mutu.png"/>
          <p:cNvPicPr>
            <a:picLocks noChangeAspect="1"/>
          </p:cNvPicPr>
          <p:nvPr/>
        </p:nvPicPr>
        <p:blipFill>
          <a:blip r:embed="rId3" cstate="print"/>
          <a:stretch>
            <a:fillRect/>
          </a:stretch>
        </p:blipFill>
        <p:spPr>
          <a:xfrm>
            <a:off x="7000892" y="5357826"/>
            <a:ext cx="1857388" cy="1352269"/>
          </a:xfrm>
          <a:prstGeom prst="rect">
            <a:avLst/>
          </a:prstGeom>
        </p:spPr>
      </p:pic>
      <p:sp>
        <p:nvSpPr>
          <p:cNvPr id="5" name="Substituent dată 4"/>
          <p:cNvSpPr>
            <a:spLocks noGrp="1"/>
          </p:cNvSpPr>
          <p:nvPr>
            <p:ph type="dt" sz="half" idx="10"/>
          </p:nvPr>
        </p:nvSpPr>
        <p:spPr/>
        <p:txBody>
          <a:bodyPr/>
          <a:lstStyle/>
          <a:p>
            <a:fld id="{7A7AE36F-A340-4A53-BA32-48CC2582B560}" type="datetime8">
              <a:rPr lang="ro-RO" smtClean="0"/>
              <a:t>12.03.2012 12:16</a:t>
            </a:fld>
            <a:endParaRPr lang="en-US"/>
          </a:p>
        </p:txBody>
      </p:sp>
      <p:sp>
        <p:nvSpPr>
          <p:cNvPr id="7" name="Substituent număr diapozitiv 6"/>
          <p:cNvSpPr>
            <a:spLocks noGrp="1"/>
          </p:cNvSpPr>
          <p:nvPr>
            <p:ph type="sldNum" sz="quarter" idx="12"/>
          </p:nvPr>
        </p:nvSpPr>
        <p:spPr/>
        <p:txBody>
          <a:bodyPr/>
          <a:lstStyle/>
          <a:p>
            <a:fld id="{7D5BC5DA-F1D7-4F15-8D07-CE628665C013}" type="slidenum">
              <a:rPr lang="en-US" smtClean="0"/>
              <a:pPr/>
              <a:t>3</a:t>
            </a:fld>
            <a:endParaRPr lang="en-US"/>
          </a:p>
        </p:txBody>
      </p:sp>
      <p:grpSp>
        <p:nvGrpSpPr>
          <p:cNvPr id="4" name="Grupare 7"/>
          <p:cNvGrpSpPr/>
          <p:nvPr/>
        </p:nvGrpSpPr>
        <p:grpSpPr>
          <a:xfrm>
            <a:off x="7929586" y="857232"/>
            <a:ext cx="1214414" cy="1228987"/>
            <a:chOff x="7929586" y="214290"/>
            <a:chExt cx="1214414" cy="1228987"/>
          </a:xfrm>
        </p:grpSpPr>
        <p:pic>
          <p:nvPicPr>
            <p:cNvPr id="9" name="Imagine 8" descr="ceas.png"/>
            <p:cNvPicPr>
              <a:picLocks noChangeAspect="1"/>
            </p:cNvPicPr>
            <p:nvPr/>
          </p:nvPicPr>
          <p:blipFill>
            <a:blip r:embed="rId4" cstate="print"/>
            <a:stretch>
              <a:fillRect/>
            </a:stretch>
          </p:blipFill>
          <p:spPr>
            <a:xfrm>
              <a:off x="7929586" y="214290"/>
              <a:ext cx="1214414" cy="1228987"/>
            </a:xfrm>
            <a:prstGeom prst="rect">
              <a:avLst/>
            </a:prstGeom>
          </p:spPr>
        </p:pic>
        <p:sp>
          <p:nvSpPr>
            <p:cNvPr id="10" name="CasetăText 9"/>
            <p:cNvSpPr txBox="1"/>
            <p:nvPr/>
          </p:nvSpPr>
          <p:spPr>
            <a:xfrm>
              <a:off x="8144831" y="785794"/>
              <a:ext cx="856325" cy="292388"/>
            </a:xfrm>
            <a:prstGeom prst="rect">
              <a:avLst/>
            </a:prstGeom>
            <a:noFill/>
          </p:spPr>
          <p:txBody>
            <a:bodyPr wrap="none" rtlCol="0">
              <a:spAutoFit/>
            </a:bodyPr>
            <a:lstStyle/>
            <a:p>
              <a:r>
                <a:rPr lang="ro-RO" sz="1300" dirty="0" smtClean="0">
                  <a:solidFill>
                    <a:srgbClr val="FF0000"/>
                  </a:solidFill>
                  <a:latin typeface="Times New Roman" pitchFamily="18" charset="0"/>
                  <a:cs typeface="Times New Roman" pitchFamily="18" charset="0"/>
                </a:rPr>
                <a:t>10 minute</a:t>
              </a:r>
              <a:endParaRPr lang="ro-RO" sz="1300" dirty="0">
                <a:solidFill>
                  <a:srgbClr val="FF0000"/>
                </a:solidFill>
                <a:latin typeface="Times New Roman" pitchFamily="18" charset="0"/>
                <a:cs typeface="Times New Roman" pitchFamily="18" charset="0"/>
              </a:endParaRPr>
            </a:p>
          </p:txBody>
        </p:sp>
      </p:grpSp>
      <p:pic>
        <p:nvPicPr>
          <p:cNvPr id="11" name="Imagine 10" descr="puncte.png"/>
          <p:cNvPicPr>
            <a:picLocks noChangeAspect="1"/>
          </p:cNvPicPr>
          <p:nvPr/>
        </p:nvPicPr>
        <p:blipFill>
          <a:blip r:embed="rId5" cstate="print"/>
          <a:stretch>
            <a:fillRect/>
          </a:stretch>
        </p:blipFill>
        <p:spPr>
          <a:xfrm>
            <a:off x="3500430" y="3071810"/>
            <a:ext cx="1067797" cy="1067797"/>
          </a:xfrm>
          <a:prstGeom prst="rect">
            <a:avLst/>
          </a:prstGeom>
        </p:spPr>
      </p:pic>
      <p:cxnSp>
        <p:nvCxnSpPr>
          <p:cNvPr id="14" name="Conector drept 13"/>
          <p:cNvCxnSpPr/>
          <p:nvPr/>
        </p:nvCxnSpPr>
        <p:spPr bwMode="auto">
          <a:xfrm rot="16200000" flipH="1">
            <a:off x="3178959" y="2750339"/>
            <a:ext cx="1357322" cy="1285884"/>
          </a:xfrm>
          <a:prstGeom prst="line">
            <a:avLst/>
          </a:prstGeom>
          <a:solidFill>
            <a:schemeClr val="accent1"/>
          </a:solidFill>
          <a:ln w="28575" cap="flat" cmpd="sng" algn="ctr">
            <a:solidFill>
              <a:srgbClr val="FF0000"/>
            </a:solidFill>
            <a:prstDash val="solid"/>
            <a:round/>
            <a:headEnd type="none" w="med" len="med"/>
            <a:tailEnd type="none" w="med" len="med"/>
          </a:ln>
          <a:effectLst/>
        </p:spPr>
      </p:cxnSp>
      <p:cxnSp>
        <p:nvCxnSpPr>
          <p:cNvPr id="16" name="Conector drept 15"/>
          <p:cNvCxnSpPr/>
          <p:nvPr/>
        </p:nvCxnSpPr>
        <p:spPr bwMode="auto">
          <a:xfrm rot="10800000">
            <a:off x="3071802" y="4071942"/>
            <a:ext cx="1428760" cy="1588"/>
          </a:xfrm>
          <a:prstGeom prst="line">
            <a:avLst/>
          </a:prstGeom>
          <a:solidFill>
            <a:schemeClr val="accent1"/>
          </a:solidFill>
          <a:ln w="28575" cap="flat" cmpd="sng" algn="ctr">
            <a:solidFill>
              <a:srgbClr val="FF0000"/>
            </a:solidFill>
            <a:prstDash val="solid"/>
            <a:round/>
            <a:headEnd type="none" w="med" len="med"/>
            <a:tailEnd type="none" w="med" len="med"/>
          </a:ln>
          <a:effectLst/>
        </p:spPr>
      </p:cxnSp>
      <p:cxnSp>
        <p:nvCxnSpPr>
          <p:cNvPr id="18" name="Conector drept 17"/>
          <p:cNvCxnSpPr/>
          <p:nvPr/>
        </p:nvCxnSpPr>
        <p:spPr bwMode="auto">
          <a:xfrm rot="5400000" flipH="1" flipV="1">
            <a:off x="3071802" y="2643182"/>
            <a:ext cx="1428760" cy="1428760"/>
          </a:xfrm>
          <a:prstGeom prst="line">
            <a:avLst/>
          </a:prstGeom>
          <a:solidFill>
            <a:schemeClr val="accent1"/>
          </a:solidFill>
          <a:ln w="28575" cap="flat" cmpd="sng" algn="ctr">
            <a:solidFill>
              <a:srgbClr val="FF0000"/>
            </a:solidFill>
            <a:prstDash val="solid"/>
            <a:round/>
            <a:headEnd type="none" w="med" len="med"/>
            <a:tailEnd type="none" w="med" len="med"/>
          </a:ln>
          <a:effectLst/>
        </p:spPr>
      </p:cxnSp>
      <p:cxnSp>
        <p:nvCxnSpPr>
          <p:cNvPr id="22" name="Conector drept 21"/>
          <p:cNvCxnSpPr/>
          <p:nvPr/>
        </p:nvCxnSpPr>
        <p:spPr bwMode="auto">
          <a:xfrm rot="16200000" flipH="1">
            <a:off x="3564682" y="3563102"/>
            <a:ext cx="1873348" cy="1588"/>
          </a:xfrm>
          <a:prstGeom prst="line">
            <a:avLst/>
          </a:prstGeom>
          <a:solidFill>
            <a:schemeClr val="accent1"/>
          </a:solidFill>
          <a:ln w="28575" cap="flat" cmpd="sng" algn="ctr">
            <a:solidFill>
              <a:srgbClr val="FF0000"/>
            </a:solidFill>
            <a:prstDash val="solid"/>
            <a:round/>
            <a:headEnd type="none" w="med" len="med"/>
            <a:tailEnd type="none" w="med" len="med"/>
          </a:ln>
          <a:effectLst/>
        </p:spPr>
      </p:cxn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dirty="0" smtClean="0"/>
              <a:t>Principiile învăţării din perspectiva şcolii constructiviste</a:t>
            </a:r>
            <a:endParaRPr lang="ro-RO" dirty="0"/>
          </a:p>
        </p:txBody>
      </p:sp>
      <p:sp>
        <p:nvSpPr>
          <p:cNvPr id="3" name="Substituent conținut 2"/>
          <p:cNvSpPr>
            <a:spLocks noGrp="1"/>
          </p:cNvSpPr>
          <p:nvPr>
            <p:ph idx="1"/>
          </p:nvPr>
        </p:nvSpPr>
        <p:spPr/>
        <p:txBody>
          <a:bodyPr/>
          <a:lstStyle/>
          <a:p>
            <a:r>
              <a:rPr lang="ro-RO" sz="2400" dirty="0" smtClean="0"/>
              <a:t>4. Utilizaţi strategiile de învăţare care cer tuturor elevilor să utilizeze un concept. Metodele pasive, cum ar  prelegerea făcută de profesor, nu presupun formarea unui concept. Aceasta se face prin metode active. Când elevii acţionează, ei trebuie să îşi creeze şi să aplice conceptul pentru a decide ce să facă.</a:t>
            </a:r>
          </a:p>
          <a:p>
            <a:r>
              <a:rPr lang="ro-RO" sz="2400" dirty="0" smtClean="0"/>
              <a:t>5. Verificaţi şi corectaţi. Stabiliţi activităţi care presupun verificarea de către elevi a erorilor şi omisiunilor proprii, cât şi ale colegilor, iar apoi verificaţi-le dumneavoastră.</a:t>
            </a:r>
          </a:p>
          <a:p>
            <a:r>
              <a:rPr lang="ro-RO" sz="2400" dirty="0" smtClean="0"/>
              <a:t>6. E mai important ce face elevul, decât ce face profesorul. Predarea este doar un mijloc către un scop. Învăţarea contează!</a:t>
            </a:r>
          </a:p>
          <a:p>
            <a:r>
              <a:rPr lang="ro-RO" sz="2400" dirty="0" smtClean="0"/>
              <a:t>7. Faceţi învăţarea plăcută! Sarcini plăcute creează o participare mai activă, concentrare, perseverenţă şi angajare cognitivă.</a:t>
            </a:r>
            <a:endParaRPr lang="ro-RO" sz="2400" dirty="0"/>
          </a:p>
        </p:txBody>
      </p:sp>
      <p:sp>
        <p:nvSpPr>
          <p:cNvPr id="4" name="Substituent dată 3"/>
          <p:cNvSpPr>
            <a:spLocks noGrp="1"/>
          </p:cNvSpPr>
          <p:nvPr>
            <p:ph type="dt" sz="half" idx="10"/>
          </p:nvPr>
        </p:nvSpPr>
        <p:spPr/>
        <p:txBody>
          <a:bodyPr/>
          <a:lstStyle/>
          <a:p>
            <a:fld id="{630D7E6C-4F69-4C00-8722-8670B4F35B55}" type="datetime8">
              <a:rPr lang="ro-RO" smtClean="0"/>
              <a:t>12.03.2012 12:16</a:t>
            </a:fld>
            <a:endParaRPr lang="en-US"/>
          </a:p>
        </p:txBody>
      </p:sp>
      <p:sp>
        <p:nvSpPr>
          <p:cNvPr id="5" name="Substituent număr diapozitiv 4"/>
          <p:cNvSpPr>
            <a:spLocks noGrp="1"/>
          </p:cNvSpPr>
          <p:nvPr>
            <p:ph type="sldNum" sz="quarter" idx="12"/>
          </p:nvPr>
        </p:nvSpPr>
        <p:spPr/>
        <p:txBody>
          <a:bodyPr/>
          <a:lstStyle/>
          <a:p>
            <a:fld id="{7D5BC5DA-F1D7-4F15-8D07-CE628665C013}" type="slidenum">
              <a:rPr lang="en-US" smtClean="0"/>
              <a:pPr/>
              <a:t>30</a:t>
            </a:fld>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dirty="0" smtClean="0"/>
              <a:t>Strategii (metode didactice) constructiviste</a:t>
            </a:r>
            <a:endParaRPr lang="ro-RO" dirty="0"/>
          </a:p>
        </p:txBody>
      </p:sp>
      <p:sp>
        <p:nvSpPr>
          <p:cNvPr id="3" name="Substituent conținut 2"/>
          <p:cNvSpPr>
            <a:spLocks noGrp="1"/>
          </p:cNvSpPr>
          <p:nvPr>
            <p:ph idx="1"/>
          </p:nvPr>
        </p:nvSpPr>
        <p:spPr/>
        <p:txBody>
          <a:bodyPr/>
          <a:lstStyle/>
          <a:p>
            <a:r>
              <a:rPr lang="ro-RO" sz="2400" dirty="0" smtClean="0"/>
              <a:t>predarea prin întrebări sau descoperirea ghidată</a:t>
            </a:r>
          </a:p>
          <a:p>
            <a:r>
              <a:rPr lang="ro-RO" sz="2400" dirty="0" smtClean="0"/>
              <a:t>formularea de întrebări de diagnostic şi răspunsuri, utilizarea răspunsurilor greşite pentru a explora şi corecta neînţelegerile (întrebări socratice)</a:t>
            </a:r>
          </a:p>
          <a:p>
            <a:r>
              <a:rPr lang="ro-RO" sz="2400" dirty="0" smtClean="0"/>
              <a:t>sarcini de explicare, care cer elevilor să prezinte profesorului sau colegilor propria înţelegere, aceste explicaţii  fiind corectate apoi</a:t>
            </a:r>
          </a:p>
          <a:p>
            <a:r>
              <a:rPr lang="ro-RO" sz="2400" dirty="0" smtClean="0"/>
              <a:t>activitatea în grupuri mici cere elevilor să discute asupra materialului, aşa că se construiesc concepte, are loc inter-evaluarea şi evaluarea făcută de profesor, având grijă să existe sarcini şi întrebări de nivel ridicat</a:t>
            </a:r>
          </a:p>
          <a:p>
            <a:r>
              <a:rPr lang="ro-RO" sz="2400" dirty="0" smtClean="0"/>
              <a:t>crearea de hărţi mentale şi rezumate care să identifice punctele cheie şi cum acestea se leagă de întreg.</a:t>
            </a:r>
            <a:endParaRPr lang="ro-RO" sz="2400" dirty="0"/>
          </a:p>
        </p:txBody>
      </p:sp>
      <p:sp>
        <p:nvSpPr>
          <p:cNvPr id="4" name="Substituent dată 3"/>
          <p:cNvSpPr>
            <a:spLocks noGrp="1"/>
          </p:cNvSpPr>
          <p:nvPr>
            <p:ph type="dt" sz="half" idx="10"/>
          </p:nvPr>
        </p:nvSpPr>
        <p:spPr/>
        <p:txBody>
          <a:bodyPr/>
          <a:lstStyle/>
          <a:p>
            <a:fld id="{F38A5DDA-9728-42F7-935F-146B9B540D48}" type="datetime8">
              <a:rPr lang="ro-RO" smtClean="0"/>
              <a:t>12.03.2012 12:16</a:t>
            </a:fld>
            <a:endParaRPr lang="en-US"/>
          </a:p>
        </p:txBody>
      </p:sp>
      <p:sp>
        <p:nvSpPr>
          <p:cNvPr id="5" name="Substituent număr diapozitiv 4"/>
          <p:cNvSpPr>
            <a:spLocks noGrp="1"/>
          </p:cNvSpPr>
          <p:nvPr>
            <p:ph type="sldNum" sz="quarter" idx="12"/>
          </p:nvPr>
        </p:nvSpPr>
        <p:spPr/>
        <p:txBody>
          <a:bodyPr/>
          <a:lstStyle/>
          <a:p>
            <a:fld id="{7D5BC5DA-F1D7-4F15-8D07-CE628665C013}" type="slidenum">
              <a:rPr lang="en-US" smtClean="0"/>
              <a:pPr/>
              <a:t>31</a:t>
            </a:fld>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a:xfrm>
            <a:off x="179512" y="116632"/>
            <a:ext cx="8784976" cy="1097790"/>
          </a:xfrm>
        </p:spPr>
        <p:txBody>
          <a:bodyPr/>
          <a:lstStyle/>
          <a:p>
            <a:r>
              <a:rPr lang="ro-RO" dirty="0" smtClean="0"/>
              <a:t>Exerciţiul </a:t>
            </a:r>
            <a:r>
              <a:rPr lang="ro-RO" dirty="0" smtClean="0"/>
              <a:t>de înviorare 4 </a:t>
            </a:r>
            <a:r>
              <a:rPr lang="ro-RO" dirty="0" smtClean="0"/>
              <a:t>– “Completează </a:t>
            </a:r>
            <a:r>
              <a:rPr lang="ro-RO" dirty="0" smtClean="0"/>
              <a:t>enunţul…”</a:t>
            </a:r>
            <a:endParaRPr lang="ro-RO" dirty="0"/>
          </a:p>
        </p:txBody>
      </p:sp>
      <p:sp>
        <p:nvSpPr>
          <p:cNvPr id="3" name="Substituent conținut 2"/>
          <p:cNvSpPr>
            <a:spLocks noGrp="1"/>
          </p:cNvSpPr>
          <p:nvPr>
            <p:ph idx="1"/>
          </p:nvPr>
        </p:nvSpPr>
        <p:spPr>
          <a:xfrm>
            <a:off x="72008" y="1341338"/>
            <a:ext cx="8964488" cy="4945182"/>
          </a:xfrm>
        </p:spPr>
        <p:txBody>
          <a:bodyPr/>
          <a:lstStyle/>
          <a:p>
            <a:r>
              <a:rPr lang="vi-VN" sz="2000" dirty="0" smtClean="0"/>
              <a:t>până a veni aici interesul meu cel mai mare era</a:t>
            </a:r>
            <a:r>
              <a:rPr lang="ro-RO" sz="2000" dirty="0" smtClean="0"/>
              <a:t>…</a:t>
            </a:r>
            <a:endParaRPr lang="vi-VN" sz="2000" dirty="0" smtClean="0"/>
          </a:p>
          <a:p>
            <a:r>
              <a:rPr lang="vi-VN" sz="2000" dirty="0" smtClean="0"/>
              <a:t>modul în care mi-aş descrie familia este</a:t>
            </a:r>
            <a:r>
              <a:rPr lang="ro-RO" sz="2000" dirty="0" smtClean="0"/>
              <a:t>…</a:t>
            </a:r>
            <a:endParaRPr lang="vi-VN" sz="2000" dirty="0" smtClean="0"/>
          </a:p>
          <a:p>
            <a:r>
              <a:rPr lang="vi-VN" sz="2000" dirty="0" smtClean="0"/>
              <a:t>lucrul pe care îl ţin minte cel mai bine din şcoală</a:t>
            </a:r>
            <a:r>
              <a:rPr lang="ro-RO" sz="2000" dirty="0" smtClean="0"/>
              <a:t>…</a:t>
            </a:r>
            <a:endParaRPr lang="vi-VN" sz="2000" dirty="0" smtClean="0"/>
          </a:p>
          <a:p>
            <a:r>
              <a:rPr lang="vi-VN" sz="2000" dirty="0" smtClean="0"/>
              <a:t>prietenul meu cel mai neobişnuit este</a:t>
            </a:r>
            <a:r>
              <a:rPr lang="ro-RO" sz="2000" dirty="0" smtClean="0"/>
              <a:t>…</a:t>
            </a:r>
            <a:endParaRPr lang="vi-VN" sz="2000" dirty="0" smtClean="0"/>
          </a:p>
          <a:p>
            <a:r>
              <a:rPr lang="ro-RO" sz="2000" dirty="0" smtClean="0"/>
              <a:t>l</a:t>
            </a:r>
            <a:r>
              <a:rPr lang="vi-VN" sz="2000" dirty="0" smtClean="0"/>
              <a:t>ucrul pe care îl preţuiesc cel mai mult este</a:t>
            </a:r>
            <a:r>
              <a:rPr lang="ro-RO" sz="2000" dirty="0" smtClean="0"/>
              <a:t>…</a:t>
            </a:r>
            <a:endParaRPr lang="vi-VN" sz="2000" dirty="0" smtClean="0"/>
          </a:p>
          <a:p>
            <a:r>
              <a:rPr lang="vi-VN" sz="2000" dirty="0" smtClean="0"/>
              <a:t>modul meu preferat de a petrece timpul este</a:t>
            </a:r>
            <a:r>
              <a:rPr lang="ro-RO" sz="2000" dirty="0" smtClean="0"/>
              <a:t>…</a:t>
            </a:r>
            <a:endParaRPr lang="vi-VN" sz="2000" dirty="0" smtClean="0"/>
          </a:p>
          <a:p>
            <a:r>
              <a:rPr lang="vi-VN" sz="2000" dirty="0" smtClean="0"/>
              <a:t>lucrul care mă nelinişteşte cel mai mult este</a:t>
            </a:r>
            <a:r>
              <a:rPr lang="ro-RO" sz="2000" dirty="0" smtClean="0"/>
              <a:t>…</a:t>
            </a:r>
            <a:endParaRPr lang="vi-VN" sz="2000" dirty="0" smtClean="0"/>
          </a:p>
          <a:p>
            <a:r>
              <a:rPr lang="vi-VN" sz="2000" dirty="0" smtClean="0"/>
              <a:t>unele lucruri care mă bucură sunt</a:t>
            </a:r>
            <a:r>
              <a:rPr lang="ro-RO" sz="2000" dirty="0" smtClean="0"/>
              <a:t>…</a:t>
            </a:r>
            <a:endParaRPr lang="vi-VN" sz="2000" dirty="0" smtClean="0"/>
          </a:p>
          <a:p>
            <a:r>
              <a:rPr lang="vi-VN" sz="2000" dirty="0" smtClean="0"/>
              <a:t>peste cinci ani sper să ajung</a:t>
            </a:r>
            <a:r>
              <a:rPr lang="ro-RO" sz="2000" dirty="0" smtClean="0"/>
              <a:t>…</a:t>
            </a:r>
            <a:endParaRPr lang="vi-VN" sz="2000" dirty="0" smtClean="0"/>
          </a:p>
          <a:p>
            <a:r>
              <a:rPr lang="vi-VN" sz="2000" dirty="0" smtClean="0"/>
              <a:t>lucrul pe care vreau să-l realizez anul acesta</a:t>
            </a:r>
            <a:r>
              <a:rPr lang="ro-RO" sz="2000" dirty="0" smtClean="0"/>
              <a:t>…</a:t>
            </a:r>
            <a:endParaRPr lang="vi-VN" sz="2000" dirty="0" smtClean="0"/>
          </a:p>
          <a:p>
            <a:r>
              <a:rPr lang="vi-VN" sz="2000" dirty="0" smtClean="0"/>
              <a:t>în  prima zi când ne-am întâlnit, lucrurile pe care le-am observat la tine au fost</a:t>
            </a:r>
            <a:r>
              <a:rPr lang="ro-RO" sz="2000" dirty="0" smtClean="0"/>
              <a:t>…</a:t>
            </a:r>
            <a:endParaRPr lang="vi-VN" sz="2000" dirty="0" smtClean="0"/>
          </a:p>
          <a:p>
            <a:r>
              <a:rPr lang="vi-VN" sz="2000" dirty="0" smtClean="0"/>
              <a:t>de atunci lucrurile care m-au surprins au fost</a:t>
            </a:r>
            <a:r>
              <a:rPr lang="ro-RO" sz="2000" dirty="0" smtClean="0"/>
              <a:t>…</a:t>
            </a:r>
            <a:endParaRPr lang="vi-VN" sz="2000" dirty="0" smtClean="0"/>
          </a:p>
          <a:p>
            <a:r>
              <a:rPr lang="vi-VN" sz="2000" dirty="0" smtClean="0"/>
              <a:t>ce-mi place la tine este</a:t>
            </a:r>
            <a:r>
              <a:rPr lang="ro-RO" sz="2000" dirty="0" smtClean="0"/>
              <a:t>…</a:t>
            </a:r>
            <a:endParaRPr lang="vi-VN" sz="2000" dirty="0" smtClean="0"/>
          </a:p>
          <a:p>
            <a:r>
              <a:rPr lang="vi-VN" sz="2000" dirty="0" smtClean="0"/>
              <a:t>eu cred că lucrul cel mai important pe care l-am învăţat din această discuţie este</a:t>
            </a:r>
            <a:r>
              <a:rPr lang="ro-RO" sz="2000" dirty="0" smtClean="0"/>
              <a:t>…</a:t>
            </a:r>
            <a:endParaRPr lang="vi-VN" sz="2000" dirty="0" smtClean="0"/>
          </a:p>
        </p:txBody>
      </p:sp>
      <p:pic>
        <p:nvPicPr>
          <p:cNvPr id="6" name="Imagine 5" descr="mutu.png"/>
          <p:cNvPicPr>
            <a:picLocks noChangeAspect="1"/>
          </p:cNvPicPr>
          <p:nvPr/>
        </p:nvPicPr>
        <p:blipFill>
          <a:blip r:embed="rId2" cstate="print"/>
          <a:stretch>
            <a:fillRect/>
          </a:stretch>
        </p:blipFill>
        <p:spPr>
          <a:xfrm>
            <a:off x="7092280" y="2060848"/>
            <a:ext cx="1857388" cy="1352269"/>
          </a:xfrm>
          <a:prstGeom prst="rect">
            <a:avLst/>
          </a:prstGeom>
        </p:spPr>
      </p:pic>
      <p:sp>
        <p:nvSpPr>
          <p:cNvPr id="5" name="Substituent dată 4"/>
          <p:cNvSpPr>
            <a:spLocks noGrp="1"/>
          </p:cNvSpPr>
          <p:nvPr>
            <p:ph type="dt" sz="half" idx="10"/>
          </p:nvPr>
        </p:nvSpPr>
        <p:spPr/>
        <p:txBody>
          <a:bodyPr/>
          <a:lstStyle/>
          <a:p>
            <a:fld id="{9F961588-BF3D-4D7B-A7BB-4B72CEEDAD2D}" type="datetime8">
              <a:rPr lang="ro-RO" smtClean="0"/>
              <a:t>12.03.2012 12:16</a:t>
            </a:fld>
            <a:endParaRPr lang="en-US"/>
          </a:p>
        </p:txBody>
      </p:sp>
      <p:sp>
        <p:nvSpPr>
          <p:cNvPr id="7" name="Substituent număr diapozitiv 6"/>
          <p:cNvSpPr>
            <a:spLocks noGrp="1"/>
          </p:cNvSpPr>
          <p:nvPr>
            <p:ph type="sldNum" sz="quarter" idx="12"/>
          </p:nvPr>
        </p:nvSpPr>
        <p:spPr/>
        <p:txBody>
          <a:bodyPr/>
          <a:lstStyle/>
          <a:p>
            <a:fld id="{7D5BC5DA-F1D7-4F15-8D07-CE628665C013}" type="slidenum">
              <a:rPr lang="en-US" smtClean="0"/>
              <a:pPr/>
              <a:t>32</a:t>
            </a:fld>
            <a:endParaRPr lang="en-US"/>
          </a:p>
        </p:txBody>
      </p:sp>
      <p:grpSp>
        <p:nvGrpSpPr>
          <p:cNvPr id="4" name="Grupare 7"/>
          <p:cNvGrpSpPr/>
          <p:nvPr/>
        </p:nvGrpSpPr>
        <p:grpSpPr>
          <a:xfrm>
            <a:off x="7929586" y="476672"/>
            <a:ext cx="1214414" cy="1228987"/>
            <a:chOff x="7929586" y="214290"/>
            <a:chExt cx="1214414" cy="1228987"/>
          </a:xfrm>
        </p:grpSpPr>
        <p:pic>
          <p:nvPicPr>
            <p:cNvPr id="9" name="Imagine 8" descr="ceas.png"/>
            <p:cNvPicPr>
              <a:picLocks noChangeAspect="1"/>
            </p:cNvPicPr>
            <p:nvPr/>
          </p:nvPicPr>
          <p:blipFill>
            <a:blip r:embed="rId3" cstate="print"/>
            <a:stretch>
              <a:fillRect/>
            </a:stretch>
          </p:blipFill>
          <p:spPr>
            <a:xfrm>
              <a:off x="7929586" y="214290"/>
              <a:ext cx="1214414" cy="1228987"/>
            </a:xfrm>
            <a:prstGeom prst="rect">
              <a:avLst/>
            </a:prstGeom>
          </p:spPr>
        </p:pic>
        <p:sp>
          <p:nvSpPr>
            <p:cNvPr id="10" name="CasetăText 9"/>
            <p:cNvSpPr txBox="1"/>
            <p:nvPr/>
          </p:nvSpPr>
          <p:spPr>
            <a:xfrm>
              <a:off x="8144831" y="785794"/>
              <a:ext cx="856325" cy="292388"/>
            </a:xfrm>
            <a:prstGeom prst="rect">
              <a:avLst/>
            </a:prstGeom>
            <a:noFill/>
          </p:spPr>
          <p:txBody>
            <a:bodyPr wrap="none" rtlCol="0">
              <a:spAutoFit/>
            </a:bodyPr>
            <a:lstStyle/>
            <a:p>
              <a:r>
                <a:rPr lang="ro-RO" sz="1300" dirty="0" smtClean="0">
                  <a:solidFill>
                    <a:srgbClr val="FF0000"/>
                  </a:solidFill>
                  <a:latin typeface="Times New Roman" pitchFamily="18" charset="0"/>
                  <a:cs typeface="Times New Roman" pitchFamily="18" charset="0"/>
                </a:rPr>
                <a:t>10 minute</a:t>
              </a:r>
              <a:endParaRPr lang="ro-RO" sz="1300" dirty="0">
                <a:solidFill>
                  <a:srgbClr val="FF0000"/>
                </a:solidFill>
                <a:latin typeface="Times New Roman" pitchFamily="18" charset="0"/>
                <a:cs typeface="Times New Roman" pitchFamily="18"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3">
                                            <p:txEl>
                                              <p:pRg st="0" end="0"/>
                                            </p:txEl>
                                          </p:spTgt>
                                        </p:tgtEl>
                                        <p:attrNameLst>
                                          <p:attrName>style.visibility</p:attrName>
                                        </p:attrNameLst>
                                      </p:cBhvr>
                                      <p:to>
                                        <p:strVal val="visible"/>
                                      </p:to>
                                    </p:set>
                                    <p:set>
                                      <p:cBhvr>
                                        <p:cTn id="7" dur="455" fill="hold">
                                          <p:stCondLst>
                                            <p:cond delay="0"/>
                                          </p:stCondLst>
                                        </p:cTn>
                                        <p:tgtEl>
                                          <p:spTgt spid="3">
                                            <p:txEl>
                                              <p:pRg st="0" end="0"/>
                                            </p:txEl>
                                          </p:spTgt>
                                        </p:tgtEl>
                                        <p:attrNameLst>
                                          <p:attrName>style.rotation</p:attrName>
                                        </p:attrNameLst>
                                      </p:cBhvr>
                                      <p:to>
                                        <p:strVal val="-45.0"/>
                                      </p:to>
                                    </p:set>
                                    <p:anim calcmode="lin" valueType="num">
                                      <p:cBhvr>
                                        <p:cTn id="8" dur="455" fill="hold">
                                          <p:stCondLst>
                                            <p:cond delay="455"/>
                                          </p:stCondLst>
                                        </p:cTn>
                                        <p:tgtEl>
                                          <p:spTgt spid="3">
                                            <p:txEl>
                                              <p:pRg st="0" end="0"/>
                                            </p:txEl>
                                          </p:spTgt>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3">
                                            <p:txEl>
                                              <p:pRg st="0" end="0"/>
                                            </p:txEl>
                                          </p:spTgt>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3">
                                            <p:txEl>
                                              <p:pRg st="0" end="0"/>
                                            </p:txEl>
                                          </p:spTgt>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3">
                                            <p:txEl>
                                              <p:pRg st="0" end="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38" presetClass="entr" presetSubtype="0" accel="50000" fill="hold" grpId="0" nodeType="clickEffect">
                                  <p:stCondLst>
                                    <p:cond delay="0"/>
                                  </p:stCondLst>
                                  <p:iterate type="lt">
                                    <p:tmPct val="50000"/>
                                  </p:iterate>
                                  <p:childTnLst>
                                    <p:set>
                                      <p:cBhvr>
                                        <p:cTn id="15" dur="1" fill="hold">
                                          <p:stCondLst>
                                            <p:cond delay="0"/>
                                          </p:stCondLst>
                                        </p:cTn>
                                        <p:tgtEl>
                                          <p:spTgt spid="3">
                                            <p:txEl>
                                              <p:pRg st="1" end="1"/>
                                            </p:txEl>
                                          </p:spTgt>
                                        </p:tgtEl>
                                        <p:attrNameLst>
                                          <p:attrName>style.visibility</p:attrName>
                                        </p:attrNameLst>
                                      </p:cBhvr>
                                      <p:to>
                                        <p:strVal val="visible"/>
                                      </p:to>
                                    </p:set>
                                    <p:set>
                                      <p:cBhvr>
                                        <p:cTn id="16" dur="455" fill="hold">
                                          <p:stCondLst>
                                            <p:cond delay="0"/>
                                          </p:stCondLst>
                                        </p:cTn>
                                        <p:tgtEl>
                                          <p:spTgt spid="3">
                                            <p:txEl>
                                              <p:pRg st="1" end="1"/>
                                            </p:txEl>
                                          </p:spTgt>
                                        </p:tgtEl>
                                        <p:attrNameLst>
                                          <p:attrName>style.rotation</p:attrName>
                                        </p:attrNameLst>
                                      </p:cBhvr>
                                      <p:to>
                                        <p:strVal val="-45.0"/>
                                      </p:to>
                                    </p:set>
                                    <p:anim calcmode="lin" valueType="num">
                                      <p:cBhvr>
                                        <p:cTn id="17" dur="455" fill="hold">
                                          <p:stCondLst>
                                            <p:cond delay="455"/>
                                          </p:stCondLst>
                                        </p:cTn>
                                        <p:tgtEl>
                                          <p:spTgt spid="3">
                                            <p:txEl>
                                              <p:pRg st="1" end="1"/>
                                            </p:txEl>
                                          </p:spTgt>
                                        </p:tgtEl>
                                        <p:attrNameLst>
                                          <p:attrName>style.rotation</p:attrName>
                                        </p:attrNameLst>
                                      </p:cBhvr>
                                      <p:tavLst>
                                        <p:tav tm="0">
                                          <p:val>
                                            <p:fltVal val="-45"/>
                                          </p:val>
                                        </p:tav>
                                        <p:tav tm="69900">
                                          <p:val>
                                            <p:fltVal val="45"/>
                                          </p:val>
                                        </p:tav>
                                        <p:tav tm="100000">
                                          <p:val>
                                            <p:fltVal val="0"/>
                                          </p:val>
                                        </p:tav>
                                      </p:tavLst>
                                    </p:anim>
                                    <p:anim calcmode="lin" valueType="num">
                                      <p:cBhvr>
                                        <p:cTn id="18" dur="455" fill="hold">
                                          <p:stCondLst>
                                            <p:cond delay="0"/>
                                          </p:stCondLst>
                                        </p:cTn>
                                        <p:tgtEl>
                                          <p:spTgt spid="3">
                                            <p:txEl>
                                              <p:pRg st="1" end="1"/>
                                            </p:txEl>
                                          </p:spTgt>
                                        </p:tgtEl>
                                        <p:attrNameLst>
                                          <p:attrName>ppt_y</p:attrName>
                                        </p:attrNameLst>
                                      </p:cBhvr>
                                      <p:tavLst>
                                        <p:tav tm="0">
                                          <p:val>
                                            <p:strVal val="#ppt_y-1"/>
                                          </p:val>
                                        </p:tav>
                                        <p:tav tm="100000">
                                          <p:val>
                                            <p:strVal val="#ppt_y-(0.354*#ppt_w-0.172*#ppt_h)"/>
                                          </p:val>
                                        </p:tav>
                                      </p:tavLst>
                                    </p:anim>
                                    <p:anim calcmode="lin" valueType="num">
                                      <p:cBhvr>
                                        <p:cTn id="19" dur="156" decel="50000" autoRev="1" fill="hold">
                                          <p:stCondLst>
                                            <p:cond delay="455"/>
                                          </p:stCondLst>
                                        </p:cTn>
                                        <p:tgtEl>
                                          <p:spTgt spid="3">
                                            <p:txEl>
                                              <p:pRg st="1" end="1"/>
                                            </p:txEl>
                                          </p:spTgt>
                                        </p:tgtEl>
                                        <p:attrNameLst>
                                          <p:attrName>ppt_y</p:attrName>
                                        </p:attrNameLst>
                                      </p:cBhvr>
                                      <p:tavLst>
                                        <p:tav tm="0">
                                          <p:val>
                                            <p:strVal val="#ppt_y-(0.354*#ppt_w-0.172*#ppt_h)"/>
                                          </p:val>
                                        </p:tav>
                                        <p:tav tm="100000">
                                          <p:val>
                                            <p:strVal val="#ppt_y-(0.354*#ppt_w-0.172*#ppt_h)-#ppt_h/2"/>
                                          </p:val>
                                        </p:tav>
                                      </p:tavLst>
                                    </p:anim>
                                    <p:anim calcmode="lin" valueType="num">
                                      <p:cBhvr>
                                        <p:cTn id="20" dur="136" fill="hold">
                                          <p:stCondLst>
                                            <p:cond delay="864"/>
                                          </p:stCondLst>
                                        </p:cTn>
                                        <p:tgtEl>
                                          <p:spTgt spid="3">
                                            <p:txEl>
                                              <p:pRg st="1" end="1"/>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8" presetClass="entr" presetSubtype="0" accel="50000" fill="hold" grpId="0" nodeType="clickEffect">
                                  <p:stCondLst>
                                    <p:cond delay="0"/>
                                  </p:stCondLst>
                                  <p:iterate type="lt">
                                    <p:tmPct val="50000"/>
                                  </p:iterate>
                                  <p:childTnLst>
                                    <p:set>
                                      <p:cBhvr>
                                        <p:cTn id="24" dur="1" fill="hold">
                                          <p:stCondLst>
                                            <p:cond delay="0"/>
                                          </p:stCondLst>
                                        </p:cTn>
                                        <p:tgtEl>
                                          <p:spTgt spid="3">
                                            <p:txEl>
                                              <p:pRg st="2" end="2"/>
                                            </p:txEl>
                                          </p:spTgt>
                                        </p:tgtEl>
                                        <p:attrNameLst>
                                          <p:attrName>style.visibility</p:attrName>
                                        </p:attrNameLst>
                                      </p:cBhvr>
                                      <p:to>
                                        <p:strVal val="visible"/>
                                      </p:to>
                                    </p:set>
                                    <p:set>
                                      <p:cBhvr>
                                        <p:cTn id="25" dur="455" fill="hold">
                                          <p:stCondLst>
                                            <p:cond delay="0"/>
                                          </p:stCondLst>
                                        </p:cTn>
                                        <p:tgtEl>
                                          <p:spTgt spid="3">
                                            <p:txEl>
                                              <p:pRg st="2" end="2"/>
                                            </p:txEl>
                                          </p:spTgt>
                                        </p:tgtEl>
                                        <p:attrNameLst>
                                          <p:attrName>style.rotation</p:attrName>
                                        </p:attrNameLst>
                                      </p:cBhvr>
                                      <p:to>
                                        <p:strVal val="-45.0"/>
                                      </p:to>
                                    </p:set>
                                    <p:anim calcmode="lin" valueType="num">
                                      <p:cBhvr>
                                        <p:cTn id="26" dur="455" fill="hold">
                                          <p:stCondLst>
                                            <p:cond delay="455"/>
                                          </p:stCondLst>
                                        </p:cTn>
                                        <p:tgtEl>
                                          <p:spTgt spid="3">
                                            <p:txEl>
                                              <p:pRg st="2" end="2"/>
                                            </p:txEl>
                                          </p:spTgt>
                                        </p:tgtEl>
                                        <p:attrNameLst>
                                          <p:attrName>style.rotation</p:attrName>
                                        </p:attrNameLst>
                                      </p:cBhvr>
                                      <p:tavLst>
                                        <p:tav tm="0">
                                          <p:val>
                                            <p:fltVal val="-45"/>
                                          </p:val>
                                        </p:tav>
                                        <p:tav tm="69900">
                                          <p:val>
                                            <p:fltVal val="45"/>
                                          </p:val>
                                        </p:tav>
                                        <p:tav tm="100000">
                                          <p:val>
                                            <p:fltVal val="0"/>
                                          </p:val>
                                        </p:tav>
                                      </p:tavLst>
                                    </p:anim>
                                    <p:anim calcmode="lin" valueType="num">
                                      <p:cBhvr>
                                        <p:cTn id="27" dur="455" fill="hold">
                                          <p:stCondLst>
                                            <p:cond delay="0"/>
                                          </p:stCondLst>
                                        </p:cTn>
                                        <p:tgtEl>
                                          <p:spTgt spid="3">
                                            <p:txEl>
                                              <p:pRg st="2" end="2"/>
                                            </p:txEl>
                                          </p:spTgt>
                                        </p:tgtEl>
                                        <p:attrNameLst>
                                          <p:attrName>ppt_y</p:attrName>
                                        </p:attrNameLst>
                                      </p:cBhvr>
                                      <p:tavLst>
                                        <p:tav tm="0">
                                          <p:val>
                                            <p:strVal val="#ppt_y-1"/>
                                          </p:val>
                                        </p:tav>
                                        <p:tav tm="100000">
                                          <p:val>
                                            <p:strVal val="#ppt_y-(0.354*#ppt_w-0.172*#ppt_h)"/>
                                          </p:val>
                                        </p:tav>
                                      </p:tavLst>
                                    </p:anim>
                                    <p:anim calcmode="lin" valueType="num">
                                      <p:cBhvr>
                                        <p:cTn id="28" dur="156" decel="50000" autoRev="1" fill="hold">
                                          <p:stCondLst>
                                            <p:cond delay="455"/>
                                          </p:stCondLst>
                                        </p:cTn>
                                        <p:tgtEl>
                                          <p:spTgt spid="3">
                                            <p:txEl>
                                              <p:pRg st="2" end="2"/>
                                            </p:txEl>
                                          </p:spTgt>
                                        </p:tgtEl>
                                        <p:attrNameLst>
                                          <p:attrName>ppt_y</p:attrName>
                                        </p:attrNameLst>
                                      </p:cBhvr>
                                      <p:tavLst>
                                        <p:tav tm="0">
                                          <p:val>
                                            <p:strVal val="#ppt_y-(0.354*#ppt_w-0.172*#ppt_h)"/>
                                          </p:val>
                                        </p:tav>
                                        <p:tav tm="100000">
                                          <p:val>
                                            <p:strVal val="#ppt_y-(0.354*#ppt_w-0.172*#ppt_h)-#ppt_h/2"/>
                                          </p:val>
                                        </p:tav>
                                      </p:tavLst>
                                    </p:anim>
                                    <p:anim calcmode="lin" valueType="num">
                                      <p:cBhvr>
                                        <p:cTn id="29" dur="136" fill="hold">
                                          <p:stCondLst>
                                            <p:cond delay="864"/>
                                          </p:stCondLst>
                                        </p:cTn>
                                        <p:tgtEl>
                                          <p:spTgt spid="3">
                                            <p:txEl>
                                              <p:pRg st="2" end="2"/>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38" presetClass="entr" presetSubtype="0" accel="50000" fill="hold" grpId="0" nodeType="clickEffect">
                                  <p:stCondLst>
                                    <p:cond delay="0"/>
                                  </p:stCondLst>
                                  <p:iterate type="lt">
                                    <p:tmPct val="50000"/>
                                  </p:iterate>
                                  <p:childTnLst>
                                    <p:set>
                                      <p:cBhvr>
                                        <p:cTn id="33" dur="1" fill="hold">
                                          <p:stCondLst>
                                            <p:cond delay="0"/>
                                          </p:stCondLst>
                                        </p:cTn>
                                        <p:tgtEl>
                                          <p:spTgt spid="3">
                                            <p:txEl>
                                              <p:pRg st="3" end="3"/>
                                            </p:txEl>
                                          </p:spTgt>
                                        </p:tgtEl>
                                        <p:attrNameLst>
                                          <p:attrName>style.visibility</p:attrName>
                                        </p:attrNameLst>
                                      </p:cBhvr>
                                      <p:to>
                                        <p:strVal val="visible"/>
                                      </p:to>
                                    </p:set>
                                    <p:set>
                                      <p:cBhvr>
                                        <p:cTn id="34" dur="455" fill="hold">
                                          <p:stCondLst>
                                            <p:cond delay="0"/>
                                          </p:stCondLst>
                                        </p:cTn>
                                        <p:tgtEl>
                                          <p:spTgt spid="3">
                                            <p:txEl>
                                              <p:pRg st="3" end="3"/>
                                            </p:txEl>
                                          </p:spTgt>
                                        </p:tgtEl>
                                        <p:attrNameLst>
                                          <p:attrName>style.rotation</p:attrName>
                                        </p:attrNameLst>
                                      </p:cBhvr>
                                      <p:to>
                                        <p:strVal val="-45.0"/>
                                      </p:to>
                                    </p:set>
                                    <p:anim calcmode="lin" valueType="num">
                                      <p:cBhvr>
                                        <p:cTn id="35" dur="455" fill="hold">
                                          <p:stCondLst>
                                            <p:cond delay="455"/>
                                          </p:stCondLst>
                                        </p:cTn>
                                        <p:tgtEl>
                                          <p:spTgt spid="3">
                                            <p:txEl>
                                              <p:pRg st="3" end="3"/>
                                            </p:txEl>
                                          </p:spTgt>
                                        </p:tgtEl>
                                        <p:attrNameLst>
                                          <p:attrName>style.rotation</p:attrName>
                                        </p:attrNameLst>
                                      </p:cBhvr>
                                      <p:tavLst>
                                        <p:tav tm="0">
                                          <p:val>
                                            <p:fltVal val="-45"/>
                                          </p:val>
                                        </p:tav>
                                        <p:tav tm="69900">
                                          <p:val>
                                            <p:fltVal val="45"/>
                                          </p:val>
                                        </p:tav>
                                        <p:tav tm="100000">
                                          <p:val>
                                            <p:fltVal val="0"/>
                                          </p:val>
                                        </p:tav>
                                      </p:tavLst>
                                    </p:anim>
                                    <p:anim calcmode="lin" valueType="num">
                                      <p:cBhvr>
                                        <p:cTn id="36" dur="455" fill="hold">
                                          <p:stCondLst>
                                            <p:cond delay="0"/>
                                          </p:stCondLst>
                                        </p:cTn>
                                        <p:tgtEl>
                                          <p:spTgt spid="3">
                                            <p:txEl>
                                              <p:pRg st="3" end="3"/>
                                            </p:txEl>
                                          </p:spTgt>
                                        </p:tgtEl>
                                        <p:attrNameLst>
                                          <p:attrName>ppt_y</p:attrName>
                                        </p:attrNameLst>
                                      </p:cBhvr>
                                      <p:tavLst>
                                        <p:tav tm="0">
                                          <p:val>
                                            <p:strVal val="#ppt_y-1"/>
                                          </p:val>
                                        </p:tav>
                                        <p:tav tm="100000">
                                          <p:val>
                                            <p:strVal val="#ppt_y-(0.354*#ppt_w-0.172*#ppt_h)"/>
                                          </p:val>
                                        </p:tav>
                                      </p:tavLst>
                                    </p:anim>
                                    <p:anim calcmode="lin" valueType="num">
                                      <p:cBhvr>
                                        <p:cTn id="37" dur="156" decel="50000" autoRev="1" fill="hold">
                                          <p:stCondLst>
                                            <p:cond delay="455"/>
                                          </p:stCondLst>
                                        </p:cTn>
                                        <p:tgtEl>
                                          <p:spTgt spid="3">
                                            <p:txEl>
                                              <p:pRg st="3" end="3"/>
                                            </p:txEl>
                                          </p:spTgt>
                                        </p:tgtEl>
                                        <p:attrNameLst>
                                          <p:attrName>ppt_y</p:attrName>
                                        </p:attrNameLst>
                                      </p:cBhvr>
                                      <p:tavLst>
                                        <p:tav tm="0">
                                          <p:val>
                                            <p:strVal val="#ppt_y-(0.354*#ppt_w-0.172*#ppt_h)"/>
                                          </p:val>
                                        </p:tav>
                                        <p:tav tm="100000">
                                          <p:val>
                                            <p:strVal val="#ppt_y-(0.354*#ppt_w-0.172*#ppt_h)-#ppt_h/2"/>
                                          </p:val>
                                        </p:tav>
                                      </p:tavLst>
                                    </p:anim>
                                    <p:anim calcmode="lin" valueType="num">
                                      <p:cBhvr>
                                        <p:cTn id="38" dur="136" fill="hold">
                                          <p:stCondLst>
                                            <p:cond delay="864"/>
                                          </p:stCondLst>
                                        </p:cTn>
                                        <p:tgtEl>
                                          <p:spTgt spid="3">
                                            <p:txEl>
                                              <p:pRg st="3" end="3"/>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38" presetClass="entr" presetSubtype="0" accel="50000" fill="hold" grpId="0" nodeType="clickEffect">
                                  <p:stCondLst>
                                    <p:cond delay="0"/>
                                  </p:stCondLst>
                                  <p:iterate type="lt">
                                    <p:tmPct val="50000"/>
                                  </p:iterate>
                                  <p:childTnLst>
                                    <p:set>
                                      <p:cBhvr>
                                        <p:cTn id="42" dur="1" fill="hold">
                                          <p:stCondLst>
                                            <p:cond delay="0"/>
                                          </p:stCondLst>
                                        </p:cTn>
                                        <p:tgtEl>
                                          <p:spTgt spid="3">
                                            <p:txEl>
                                              <p:pRg st="4" end="4"/>
                                            </p:txEl>
                                          </p:spTgt>
                                        </p:tgtEl>
                                        <p:attrNameLst>
                                          <p:attrName>style.visibility</p:attrName>
                                        </p:attrNameLst>
                                      </p:cBhvr>
                                      <p:to>
                                        <p:strVal val="visible"/>
                                      </p:to>
                                    </p:set>
                                    <p:set>
                                      <p:cBhvr>
                                        <p:cTn id="43" dur="455" fill="hold">
                                          <p:stCondLst>
                                            <p:cond delay="0"/>
                                          </p:stCondLst>
                                        </p:cTn>
                                        <p:tgtEl>
                                          <p:spTgt spid="3">
                                            <p:txEl>
                                              <p:pRg st="4" end="4"/>
                                            </p:txEl>
                                          </p:spTgt>
                                        </p:tgtEl>
                                        <p:attrNameLst>
                                          <p:attrName>style.rotation</p:attrName>
                                        </p:attrNameLst>
                                      </p:cBhvr>
                                      <p:to>
                                        <p:strVal val="-45.0"/>
                                      </p:to>
                                    </p:set>
                                    <p:anim calcmode="lin" valueType="num">
                                      <p:cBhvr>
                                        <p:cTn id="44" dur="455" fill="hold">
                                          <p:stCondLst>
                                            <p:cond delay="455"/>
                                          </p:stCondLst>
                                        </p:cTn>
                                        <p:tgtEl>
                                          <p:spTgt spid="3">
                                            <p:txEl>
                                              <p:pRg st="4" end="4"/>
                                            </p:txEl>
                                          </p:spTgt>
                                        </p:tgtEl>
                                        <p:attrNameLst>
                                          <p:attrName>style.rotation</p:attrName>
                                        </p:attrNameLst>
                                      </p:cBhvr>
                                      <p:tavLst>
                                        <p:tav tm="0">
                                          <p:val>
                                            <p:fltVal val="-45"/>
                                          </p:val>
                                        </p:tav>
                                        <p:tav tm="69900">
                                          <p:val>
                                            <p:fltVal val="45"/>
                                          </p:val>
                                        </p:tav>
                                        <p:tav tm="100000">
                                          <p:val>
                                            <p:fltVal val="0"/>
                                          </p:val>
                                        </p:tav>
                                      </p:tavLst>
                                    </p:anim>
                                    <p:anim calcmode="lin" valueType="num">
                                      <p:cBhvr>
                                        <p:cTn id="45" dur="455" fill="hold">
                                          <p:stCondLst>
                                            <p:cond delay="0"/>
                                          </p:stCondLst>
                                        </p:cTn>
                                        <p:tgtEl>
                                          <p:spTgt spid="3">
                                            <p:txEl>
                                              <p:pRg st="4" end="4"/>
                                            </p:txEl>
                                          </p:spTgt>
                                        </p:tgtEl>
                                        <p:attrNameLst>
                                          <p:attrName>ppt_y</p:attrName>
                                        </p:attrNameLst>
                                      </p:cBhvr>
                                      <p:tavLst>
                                        <p:tav tm="0">
                                          <p:val>
                                            <p:strVal val="#ppt_y-1"/>
                                          </p:val>
                                        </p:tav>
                                        <p:tav tm="100000">
                                          <p:val>
                                            <p:strVal val="#ppt_y-(0.354*#ppt_w-0.172*#ppt_h)"/>
                                          </p:val>
                                        </p:tav>
                                      </p:tavLst>
                                    </p:anim>
                                    <p:anim calcmode="lin" valueType="num">
                                      <p:cBhvr>
                                        <p:cTn id="46" dur="156" decel="50000" autoRev="1" fill="hold">
                                          <p:stCondLst>
                                            <p:cond delay="455"/>
                                          </p:stCondLst>
                                        </p:cTn>
                                        <p:tgtEl>
                                          <p:spTgt spid="3">
                                            <p:txEl>
                                              <p:pRg st="4" end="4"/>
                                            </p:txEl>
                                          </p:spTgt>
                                        </p:tgtEl>
                                        <p:attrNameLst>
                                          <p:attrName>ppt_y</p:attrName>
                                        </p:attrNameLst>
                                      </p:cBhvr>
                                      <p:tavLst>
                                        <p:tav tm="0">
                                          <p:val>
                                            <p:strVal val="#ppt_y-(0.354*#ppt_w-0.172*#ppt_h)"/>
                                          </p:val>
                                        </p:tav>
                                        <p:tav tm="100000">
                                          <p:val>
                                            <p:strVal val="#ppt_y-(0.354*#ppt_w-0.172*#ppt_h)-#ppt_h/2"/>
                                          </p:val>
                                        </p:tav>
                                      </p:tavLst>
                                    </p:anim>
                                    <p:anim calcmode="lin" valueType="num">
                                      <p:cBhvr>
                                        <p:cTn id="47" dur="136" fill="hold">
                                          <p:stCondLst>
                                            <p:cond delay="864"/>
                                          </p:stCondLst>
                                        </p:cTn>
                                        <p:tgtEl>
                                          <p:spTgt spid="3">
                                            <p:txEl>
                                              <p:pRg st="4" end="4"/>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38" presetClass="entr" presetSubtype="0" accel="50000" fill="hold" grpId="0" nodeType="clickEffect">
                                  <p:stCondLst>
                                    <p:cond delay="0"/>
                                  </p:stCondLst>
                                  <p:iterate type="lt">
                                    <p:tmPct val="50000"/>
                                  </p:iterate>
                                  <p:childTnLst>
                                    <p:set>
                                      <p:cBhvr>
                                        <p:cTn id="51" dur="1" fill="hold">
                                          <p:stCondLst>
                                            <p:cond delay="0"/>
                                          </p:stCondLst>
                                        </p:cTn>
                                        <p:tgtEl>
                                          <p:spTgt spid="3">
                                            <p:txEl>
                                              <p:pRg st="5" end="5"/>
                                            </p:txEl>
                                          </p:spTgt>
                                        </p:tgtEl>
                                        <p:attrNameLst>
                                          <p:attrName>style.visibility</p:attrName>
                                        </p:attrNameLst>
                                      </p:cBhvr>
                                      <p:to>
                                        <p:strVal val="visible"/>
                                      </p:to>
                                    </p:set>
                                    <p:set>
                                      <p:cBhvr>
                                        <p:cTn id="52" dur="455" fill="hold">
                                          <p:stCondLst>
                                            <p:cond delay="0"/>
                                          </p:stCondLst>
                                        </p:cTn>
                                        <p:tgtEl>
                                          <p:spTgt spid="3">
                                            <p:txEl>
                                              <p:pRg st="5" end="5"/>
                                            </p:txEl>
                                          </p:spTgt>
                                        </p:tgtEl>
                                        <p:attrNameLst>
                                          <p:attrName>style.rotation</p:attrName>
                                        </p:attrNameLst>
                                      </p:cBhvr>
                                      <p:to>
                                        <p:strVal val="-45.0"/>
                                      </p:to>
                                    </p:set>
                                    <p:anim calcmode="lin" valueType="num">
                                      <p:cBhvr>
                                        <p:cTn id="53" dur="455" fill="hold">
                                          <p:stCondLst>
                                            <p:cond delay="455"/>
                                          </p:stCondLst>
                                        </p:cTn>
                                        <p:tgtEl>
                                          <p:spTgt spid="3">
                                            <p:txEl>
                                              <p:pRg st="5" end="5"/>
                                            </p:txEl>
                                          </p:spTgt>
                                        </p:tgtEl>
                                        <p:attrNameLst>
                                          <p:attrName>style.rotation</p:attrName>
                                        </p:attrNameLst>
                                      </p:cBhvr>
                                      <p:tavLst>
                                        <p:tav tm="0">
                                          <p:val>
                                            <p:fltVal val="-45"/>
                                          </p:val>
                                        </p:tav>
                                        <p:tav tm="69900">
                                          <p:val>
                                            <p:fltVal val="45"/>
                                          </p:val>
                                        </p:tav>
                                        <p:tav tm="100000">
                                          <p:val>
                                            <p:fltVal val="0"/>
                                          </p:val>
                                        </p:tav>
                                      </p:tavLst>
                                    </p:anim>
                                    <p:anim calcmode="lin" valueType="num">
                                      <p:cBhvr>
                                        <p:cTn id="54" dur="455" fill="hold">
                                          <p:stCondLst>
                                            <p:cond delay="0"/>
                                          </p:stCondLst>
                                        </p:cTn>
                                        <p:tgtEl>
                                          <p:spTgt spid="3">
                                            <p:txEl>
                                              <p:pRg st="5" end="5"/>
                                            </p:txEl>
                                          </p:spTgt>
                                        </p:tgtEl>
                                        <p:attrNameLst>
                                          <p:attrName>ppt_y</p:attrName>
                                        </p:attrNameLst>
                                      </p:cBhvr>
                                      <p:tavLst>
                                        <p:tav tm="0">
                                          <p:val>
                                            <p:strVal val="#ppt_y-1"/>
                                          </p:val>
                                        </p:tav>
                                        <p:tav tm="100000">
                                          <p:val>
                                            <p:strVal val="#ppt_y-(0.354*#ppt_w-0.172*#ppt_h)"/>
                                          </p:val>
                                        </p:tav>
                                      </p:tavLst>
                                    </p:anim>
                                    <p:anim calcmode="lin" valueType="num">
                                      <p:cBhvr>
                                        <p:cTn id="55" dur="156" decel="50000" autoRev="1" fill="hold">
                                          <p:stCondLst>
                                            <p:cond delay="455"/>
                                          </p:stCondLst>
                                        </p:cTn>
                                        <p:tgtEl>
                                          <p:spTgt spid="3">
                                            <p:txEl>
                                              <p:pRg st="5" end="5"/>
                                            </p:txEl>
                                          </p:spTgt>
                                        </p:tgtEl>
                                        <p:attrNameLst>
                                          <p:attrName>ppt_y</p:attrName>
                                        </p:attrNameLst>
                                      </p:cBhvr>
                                      <p:tavLst>
                                        <p:tav tm="0">
                                          <p:val>
                                            <p:strVal val="#ppt_y-(0.354*#ppt_w-0.172*#ppt_h)"/>
                                          </p:val>
                                        </p:tav>
                                        <p:tav tm="100000">
                                          <p:val>
                                            <p:strVal val="#ppt_y-(0.354*#ppt_w-0.172*#ppt_h)-#ppt_h/2"/>
                                          </p:val>
                                        </p:tav>
                                      </p:tavLst>
                                    </p:anim>
                                    <p:anim calcmode="lin" valueType="num">
                                      <p:cBhvr>
                                        <p:cTn id="56" dur="136" fill="hold">
                                          <p:stCondLst>
                                            <p:cond delay="864"/>
                                          </p:stCondLst>
                                        </p:cTn>
                                        <p:tgtEl>
                                          <p:spTgt spid="3">
                                            <p:txEl>
                                              <p:pRg st="5" end="5"/>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38" presetClass="entr" presetSubtype="0" accel="50000" fill="hold" grpId="0" nodeType="clickEffect">
                                  <p:stCondLst>
                                    <p:cond delay="0"/>
                                  </p:stCondLst>
                                  <p:iterate type="lt">
                                    <p:tmPct val="50000"/>
                                  </p:iterate>
                                  <p:childTnLst>
                                    <p:set>
                                      <p:cBhvr>
                                        <p:cTn id="60" dur="1" fill="hold">
                                          <p:stCondLst>
                                            <p:cond delay="0"/>
                                          </p:stCondLst>
                                        </p:cTn>
                                        <p:tgtEl>
                                          <p:spTgt spid="3">
                                            <p:txEl>
                                              <p:pRg st="6" end="6"/>
                                            </p:txEl>
                                          </p:spTgt>
                                        </p:tgtEl>
                                        <p:attrNameLst>
                                          <p:attrName>style.visibility</p:attrName>
                                        </p:attrNameLst>
                                      </p:cBhvr>
                                      <p:to>
                                        <p:strVal val="visible"/>
                                      </p:to>
                                    </p:set>
                                    <p:set>
                                      <p:cBhvr>
                                        <p:cTn id="61" dur="455" fill="hold">
                                          <p:stCondLst>
                                            <p:cond delay="0"/>
                                          </p:stCondLst>
                                        </p:cTn>
                                        <p:tgtEl>
                                          <p:spTgt spid="3">
                                            <p:txEl>
                                              <p:pRg st="6" end="6"/>
                                            </p:txEl>
                                          </p:spTgt>
                                        </p:tgtEl>
                                        <p:attrNameLst>
                                          <p:attrName>style.rotation</p:attrName>
                                        </p:attrNameLst>
                                      </p:cBhvr>
                                      <p:to>
                                        <p:strVal val="-45.0"/>
                                      </p:to>
                                    </p:set>
                                    <p:anim calcmode="lin" valueType="num">
                                      <p:cBhvr>
                                        <p:cTn id="62" dur="455" fill="hold">
                                          <p:stCondLst>
                                            <p:cond delay="455"/>
                                          </p:stCondLst>
                                        </p:cTn>
                                        <p:tgtEl>
                                          <p:spTgt spid="3">
                                            <p:txEl>
                                              <p:pRg st="6" end="6"/>
                                            </p:txEl>
                                          </p:spTgt>
                                        </p:tgtEl>
                                        <p:attrNameLst>
                                          <p:attrName>style.rotation</p:attrName>
                                        </p:attrNameLst>
                                      </p:cBhvr>
                                      <p:tavLst>
                                        <p:tav tm="0">
                                          <p:val>
                                            <p:fltVal val="-45"/>
                                          </p:val>
                                        </p:tav>
                                        <p:tav tm="69900">
                                          <p:val>
                                            <p:fltVal val="45"/>
                                          </p:val>
                                        </p:tav>
                                        <p:tav tm="100000">
                                          <p:val>
                                            <p:fltVal val="0"/>
                                          </p:val>
                                        </p:tav>
                                      </p:tavLst>
                                    </p:anim>
                                    <p:anim calcmode="lin" valueType="num">
                                      <p:cBhvr>
                                        <p:cTn id="63" dur="455" fill="hold">
                                          <p:stCondLst>
                                            <p:cond delay="0"/>
                                          </p:stCondLst>
                                        </p:cTn>
                                        <p:tgtEl>
                                          <p:spTgt spid="3">
                                            <p:txEl>
                                              <p:pRg st="6" end="6"/>
                                            </p:txEl>
                                          </p:spTgt>
                                        </p:tgtEl>
                                        <p:attrNameLst>
                                          <p:attrName>ppt_y</p:attrName>
                                        </p:attrNameLst>
                                      </p:cBhvr>
                                      <p:tavLst>
                                        <p:tav tm="0">
                                          <p:val>
                                            <p:strVal val="#ppt_y-1"/>
                                          </p:val>
                                        </p:tav>
                                        <p:tav tm="100000">
                                          <p:val>
                                            <p:strVal val="#ppt_y-(0.354*#ppt_w-0.172*#ppt_h)"/>
                                          </p:val>
                                        </p:tav>
                                      </p:tavLst>
                                    </p:anim>
                                    <p:anim calcmode="lin" valueType="num">
                                      <p:cBhvr>
                                        <p:cTn id="64" dur="156" decel="50000" autoRev="1" fill="hold">
                                          <p:stCondLst>
                                            <p:cond delay="455"/>
                                          </p:stCondLst>
                                        </p:cTn>
                                        <p:tgtEl>
                                          <p:spTgt spid="3">
                                            <p:txEl>
                                              <p:pRg st="6" end="6"/>
                                            </p:txEl>
                                          </p:spTgt>
                                        </p:tgtEl>
                                        <p:attrNameLst>
                                          <p:attrName>ppt_y</p:attrName>
                                        </p:attrNameLst>
                                      </p:cBhvr>
                                      <p:tavLst>
                                        <p:tav tm="0">
                                          <p:val>
                                            <p:strVal val="#ppt_y-(0.354*#ppt_w-0.172*#ppt_h)"/>
                                          </p:val>
                                        </p:tav>
                                        <p:tav tm="100000">
                                          <p:val>
                                            <p:strVal val="#ppt_y-(0.354*#ppt_w-0.172*#ppt_h)-#ppt_h/2"/>
                                          </p:val>
                                        </p:tav>
                                      </p:tavLst>
                                    </p:anim>
                                    <p:anim calcmode="lin" valueType="num">
                                      <p:cBhvr>
                                        <p:cTn id="65" dur="136" fill="hold">
                                          <p:stCondLst>
                                            <p:cond delay="864"/>
                                          </p:stCondLst>
                                        </p:cTn>
                                        <p:tgtEl>
                                          <p:spTgt spid="3">
                                            <p:txEl>
                                              <p:pRg st="6" end="6"/>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38" presetClass="entr" presetSubtype="0" accel="50000" fill="hold" grpId="0" nodeType="clickEffect">
                                  <p:stCondLst>
                                    <p:cond delay="0"/>
                                  </p:stCondLst>
                                  <p:iterate type="lt">
                                    <p:tmPct val="50000"/>
                                  </p:iterate>
                                  <p:childTnLst>
                                    <p:set>
                                      <p:cBhvr>
                                        <p:cTn id="69" dur="1" fill="hold">
                                          <p:stCondLst>
                                            <p:cond delay="0"/>
                                          </p:stCondLst>
                                        </p:cTn>
                                        <p:tgtEl>
                                          <p:spTgt spid="3">
                                            <p:txEl>
                                              <p:pRg st="7" end="7"/>
                                            </p:txEl>
                                          </p:spTgt>
                                        </p:tgtEl>
                                        <p:attrNameLst>
                                          <p:attrName>style.visibility</p:attrName>
                                        </p:attrNameLst>
                                      </p:cBhvr>
                                      <p:to>
                                        <p:strVal val="visible"/>
                                      </p:to>
                                    </p:set>
                                    <p:set>
                                      <p:cBhvr>
                                        <p:cTn id="70" dur="455" fill="hold">
                                          <p:stCondLst>
                                            <p:cond delay="0"/>
                                          </p:stCondLst>
                                        </p:cTn>
                                        <p:tgtEl>
                                          <p:spTgt spid="3">
                                            <p:txEl>
                                              <p:pRg st="7" end="7"/>
                                            </p:txEl>
                                          </p:spTgt>
                                        </p:tgtEl>
                                        <p:attrNameLst>
                                          <p:attrName>style.rotation</p:attrName>
                                        </p:attrNameLst>
                                      </p:cBhvr>
                                      <p:to>
                                        <p:strVal val="-45.0"/>
                                      </p:to>
                                    </p:set>
                                    <p:anim calcmode="lin" valueType="num">
                                      <p:cBhvr>
                                        <p:cTn id="71" dur="455" fill="hold">
                                          <p:stCondLst>
                                            <p:cond delay="455"/>
                                          </p:stCondLst>
                                        </p:cTn>
                                        <p:tgtEl>
                                          <p:spTgt spid="3">
                                            <p:txEl>
                                              <p:pRg st="7" end="7"/>
                                            </p:txEl>
                                          </p:spTgt>
                                        </p:tgtEl>
                                        <p:attrNameLst>
                                          <p:attrName>style.rotation</p:attrName>
                                        </p:attrNameLst>
                                      </p:cBhvr>
                                      <p:tavLst>
                                        <p:tav tm="0">
                                          <p:val>
                                            <p:fltVal val="-45"/>
                                          </p:val>
                                        </p:tav>
                                        <p:tav tm="69900">
                                          <p:val>
                                            <p:fltVal val="45"/>
                                          </p:val>
                                        </p:tav>
                                        <p:tav tm="100000">
                                          <p:val>
                                            <p:fltVal val="0"/>
                                          </p:val>
                                        </p:tav>
                                      </p:tavLst>
                                    </p:anim>
                                    <p:anim calcmode="lin" valueType="num">
                                      <p:cBhvr>
                                        <p:cTn id="72" dur="455" fill="hold">
                                          <p:stCondLst>
                                            <p:cond delay="0"/>
                                          </p:stCondLst>
                                        </p:cTn>
                                        <p:tgtEl>
                                          <p:spTgt spid="3">
                                            <p:txEl>
                                              <p:pRg st="7" end="7"/>
                                            </p:txEl>
                                          </p:spTgt>
                                        </p:tgtEl>
                                        <p:attrNameLst>
                                          <p:attrName>ppt_y</p:attrName>
                                        </p:attrNameLst>
                                      </p:cBhvr>
                                      <p:tavLst>
                                        <p:tav tm="0">
                                          <p:val>
                                            <p:strVal val="#ppt_y-1"/>
                                          </p:val>
                                        </p:tav>
                                        <p:tav tm="100000">
                                          <p:val>
                                            <p:strVal val="#ppt_y-(0.354*#ppt_w-0.172*#ppt_h)"/>
                                          </p:val>
                                        </p:tav>
                                      </p:tavLst>
                                    </p:anim>
                                    <p:anim calcmode="lin" valueType="num">
                                      <p:cBhvr>
                                        <p:cTn id="73" dur="156" decel="50000" autoRev="1" fill="hold">
                                          <p:stCondLst>
                                            <p:cond delay="455"/>
                                          </p:stCondLst>
                                        </p:cTn>
                                        <p:tgtEl>
                                          <p:spTgt spid="3">
                                            <p:txEl>
                                              <p:pRg st="7" end="7"/>
                                            </p:txEl>
                                          </p:spTgt>
                                        </p:tgtEl>
                                        <p:attrNameLst>
                                          <p:attrName>ppt_y</p:attrName>
                                        </p:attrNameLst>
                                      </p:cBhvr>
                                      <p:tavLst>
                                        <p:tav tm="0">
                                          <p:val>
                                            <p:strVal val="#ppt_y-(0.354*#ppt_w-0.172*#ppt_h)"/>
                                          </p:val>
                                        </p:tav>
                                        <p:tav tm="100000">
                                          <p:val>
                                            <p:strVal val="#ppt_y-(0.354*#ppt_w-0.172*#ppt_h)-#ppt_h/2"/>
                                          </p:val>
                                        </p:tav>
                                      </p:tavLst>
                                    </p:anim>
                                    <p:anim calcmode="lin" valueType="num">
                                      <p:cBhvr>
                                        <p:cTn id="74" dur="136" fill="hold">
                                          <p:stCondLst>
                                            <p:cond delay="864"/>
                                          </p:stCondLst>
                                        </p:cTn>
                                        <p:tgtEl>
                                          <p:spTgt spid="3">
                                            <p:txEl>
                                              <p:pRg st="7" end="7"/>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38" presetClass="entr" presetSubtype="0" accel="50000" fill="hold" grpId="0" nodeType="clickEffect">
                                  <p:stCondLst>
                                    <p:cond delay="0"/>
                                  </p:stCondLst>
                                  <p:iterate type="lt">
                                    <p:tmPct val="50000"/>
                                  </p:iterate>
                                  <p:childTnLst>
                                    <p:set>
                                      <p:cBhvr>
                                        <p:cTn id="78" dur="1" fill="hold">
                                          <p:stCondLst>
                                            <p:cond delay="0"/>
                                          </p:stCondLst>
                                        </p:cTn>
                                        <p:tgtEl>
                                          <p:spTgt spid="3">
                                            <p:txEl>
                                              <p:pRg st="8" end="8"/>
                                            </p:txEl>
                                          </p:spTgt>
                                        </p:tgtEl>
                                        <p:attrNameLst>
                                          <p:attrName>style.visibility</p:attrName>
                                        </p:attrNameLst>
                                      </p:cBhvr>
                                      <p:to>
                                        <p:strVal val="visible"/>
                                      </p:to>
                                    </p:set>
                                    <p:set>
                                      <p:cBhvr>
                                        <p:cTn id="79" dur="455" fill="hold">
                                          <p:stCondLst>
                                            <p:cond delay="0"/>
                                          </p:stCondLst>
                                        </p:cTn>
                                        <p:tgtEl>
                                          <p:spTgt spid="3">
                                            <p:txEl>
                                              <p:pRg st="8" end="8"/>
                                            </p:txEl>
                                          </p:spTgt>
                                        </p:tgtEl>
                                        <p:attrNameLst>
                                          <p:attrName>style.rotation</p:attrName>
                                        </p:attrNameLst>
                                      </p:cBhvr>
                                      <p:to>
                                        <p:strVal val="-45.0"/>
                                      </p:to>
                                    </p:set>
                                    <p:anim calcmode="lin" valueType="num">
                                      <p:cBhvr>
                                        <p:cTn id="80" dur="455" fill="hold">
                                          <p:stCondLst>
                                            <p:cond delay="455"/>
                                          </p:stCondLst>
                                        </p:cTn>
                                        <p:tgtEl>
                                          <p:spTgt spid="3">
                                            <p:txEl>
                                              <p:pRg st="8" end="8"/>
                                            </p:txEl>
                                          </p:spTgt>
                                        </p:tgtEl>
                                        <p:attrNameLst>
                                          <p:attrName>style.rotation</p:attrName>
                                        </p:attrNameLst>
                                      </p:cBhvr>
                                      <p:tavLst>
                                        <p:tav tm="0">
                                          <p:val>
                                            <p:fltVal val="-45"/>
                                          </p:val>
                                        </p:tav>
                                        <p:tav tm="69900">
                                          <p:val>
                                            <p:fltVal val="45"/>
                                          </p:val>
                                        </p:tav>
                                        <p:tav tm="100000">
                                          <p:val>
                                            <p:fltVal val="0"/>
                                          </p:val>
                                        </p:tav>
                                      </p:tavLst>
                                    </p:anim>
                                    <p:anim calcmode="lin" valueType="num">
                                      <p:cBhvr>
                                        <p:cTn id="81" dur="455" fill="hold">
                                          <p:stCondLst>
                                            <p:cond delay="0"/>
                                          </p:stCondLst>
                                        </p:cTn>
                                        <p:tgtEl>
                                          <p:spTgt spid="3">
                                            <p:txEl>
                                              <p:pRg st="8" end="8"/>
                                            </p:txEl>
                                          </p:spTgt>
                                        </p:tgtEl>
                                        <p:attrNameLst>
                                          <p:attrName>ppt_y</p:attrName>
                                        </p:attrNameLst>
                                      </p:cBhvr>
                                      <p:tavLst>
                                        <p:tav tm="0">
                                          <p:val>
                                            <p:strVal val="#ppt_y-1"/>
                                          </p:val>
                                        </p:tav>
                                        <p:tav tm="100000">
                                          <p:val>
                                            <p:strVal val="#ppt_y-(0.354*#ppt_w-0.172*#ppt_h)"/>
                                          </p:val>
                                        </p:tav>
                                      </p:tavLst>
                                    </p:anim>
                                    <p:anim calcmode="lin" valueType="num">
                                      <p:cBhvr>
                                        <p:cTn id="82" dur="156" decel="50000" autoRev="1" fill="hold">
                                          <p:stCondLst>
                                            <p:cond delay="455"/>
                                          </p:stCondLst>
                                        </p:cTn>
                                        <p:tgtEl>
                                          <p:spTgt spid="3">
                                            <p:txEl>
                                              <p:pRg st="8" end="8"/>
                                            </p:txEl>
                                          </p:spTgt>
                                        </p:tgtEl>
                                        <p:attrNameLst>
                                          <p:attrName>ppt_y</p:attrName>
                                        </p:attrNameLst>
                                      </p:cBhvr>
                                      <p:tavLst>
                                        <p:tav tm="0">
                                          <p:val>
                                            <p:strVal val="#ppt_y-(0.354*#ppt_w-0.172*#ppt_h)"/>
                                          </p:val>
                                        </p:tav>
                                        <p:tav tm="100000">
                                          <p:val>
                                            <p:strVal val="#ppt_y-(0.354*#ppt_w-0.172*#ppt_h)-#ppt_h/2"/>
                                          </p:val>
                                        </p:tav>
                                      </p:tavLst>
                                    </p:anim>
                                    <p:anim calcmode="lin" valueType="num">
                                      <p:cBhvr>
                                        <p:cTn id="83" dur="136" fill="hold">
                                          <p:stCondLst>
                                            <p:cond delay="864"/>
                                          </p:stCondLst>
                                        </p:cTn>
                                        <p:tgtEl>
                                          <p:spTgt spid="3">
                                            <p:txEl>
                                              <p:pRg st="8" end="8"/>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84" fill="hold">
                      <p:stCondLst>
                        <p:cond delay="indefinite"/>
                      </p:stCondLst>
                      <p:childTnLst>
                        <p:par>
                          <p:cTn id="85" fill="hold">
                            <p:stCondLst>
                              <p:cond delay="0"/>
                            </p:stCondLst>
                            <p:childTnLst>
                              <p:par>
                                <p:cTn id="86" presetID="38" presetClass="entr" presetSubtype="0" accel="50000" fill="hold" grpId="0" nodeType="clickEffect">
                                  <p:stCondLst>
                                    <p:cond delay="0"/>
                                  </p:stCondLst>
                                  <p:iterate type="lt">
                                    <p:tmPct val="50000"/>
                                  </p:iterate>
                                  <p:childTnLst>
                                    <p:set>
                                      <p:cBhvr>
                                        <p:cTn id="87" dur="1" fill="hold">
                                          <p:stCondLst>
                                            <p:cond delay="0"/>
                                          </p:stCondLst>
                                        </p:cTn>
                                        <p:tgtEl>
                                          <p:spTgt spid="3">
                                            <p:txEl>
                                              <p:pRg st="9" end="9"/>
                                            </p:txEl>
                                          </p:spTgt>
                                        </p:tgtEl>
                                        <p:attrNameLst>
                                          <p:attrName>style.visibility</p:attrName>
                                        </p:attrNameLst>
                                      </p:cBhvr>
                                      <p:to>
                                        <p:strVal val="visible"/>
                                      </p:to>
                                    </p:set>
                                    <p:set>
                                      <p:cBhvr>
                                        <p:cTn id="88" dur="455" fill="hold">
                                          <p:stCondLst>
                                            <p:cond delay="0"/>
                                          </p:stCondLst>
                                        </p:cTn>
                                        <p:tgtEl>
                                          <p:spTgt spid="3">
                                            <p:txEl>
                                              <p:pRg st="9" end="9"/>
                                            </p:txEl>
                                          </p:spTgt>
                                        </p:tgtEl>
                                        <p:attrNameLst>
                                          <p:attrName>style.rotation</p:attrName>
                                        </p:attrNameLst>
                                      </p:cBhvr>
                                      <p:to>
                                        <p:strVal val="-45.0"/>
                                      </p:to>
                                    </p:set>
                                    <p:anim calcmode="lin" valueType="num">
                                      <p:cBhvr>
                                        <p:cTn id="89" dur="455" fill="hold">
                                          <p:stCondLst>
                                            <p:cond delay="455"/>
                                          </p:stCondLst>
                                        </p:cTn>
                                        <p:tgtEl>
                                          <p:spTgt spid="3">
                                            <p:txEl>
                                              <p:pRg st="9" end="9"/>
                                            </p:txEl>
                                          </p:spTgt>
                                        </p:tgtEl>
                                        <p:attrNameLst>
                                          <p:attrName>style.rotation</p:attrName>
                                        </p:attrNameLst>
                                      </p:cBhvr>
                                      <p:tavLst>
                                        <p:tav tm="0">
                                          <p:val>
                                            <p:fltVal val="-45"/>
                                          </p:val>
                                        </p:tav>
                                        <p:tav tm="69900">
                                          <p:val>
                                            <p:fltVal val="45"/>
                                          </p:val>
                                        </p:tav>
                                        <p:tav tm="100000">
                                          <p:val>
                                            <p:fltVal val="0"/>
                                          </p:val>
                                        </p:tav>
                                      </p:tavLst>
                                    </p:anim>
                                    <p:anim calcmode="lin" valueType="num">
                                      <p:cBhvr>
                                        <p:cTn id="90" dur="455" fill="hold">
                                          <p:stCondLst>
                                            <p:cond delay="0"/>
                                          </p:stCondLst>
                                        </p:cTn>
                                        <p:tgtEl>
                                          <p:spTgt spid="3">
                                            <p:txEl>
                                              <p:pRg st="9" end="9"/>
                                            </p:txEl>
                                          </p:spTgt>
                                        </p:tgtEl>
                                        <p:attrNameLst>
                                          <p:attrName>ppt_y</p:attrName>
                                        </p:attrNameLst>
                                      </p:cBhvr>
                                      <p:tavLst>
                                        <p:tav tm="0">
                                          <p:val>
                                            <p:strVal val="#ppt_y-1"/>
                                          </p:val>
                                        </p:tav>
                                        <p:tav tm="100000">
                                          <p:val>
                                            <p:strVal val="#ppt_y-(0.354*#ppt_w-0.172*#ppt_h)"/>
                                          </p:val>
                                        </p:tav>
                                      </p:tavLst>
                                    </p:anim>
                                    <p:anim calcmode="lin" valueType="num">
                                      <p:cBhvr>
                                        <p:cTn id="91" dur="156" decel="50000" autoRev="1" fill="hold">
                                          <p:stCondLst>
                                            <p:cond delay="455"/>
                                          </p:stCondLst>
                                        </p:cTn>
                                        <p:tgtEl>
                                          <p:spTgt spid="3">
                                            <p:txEl>
                                              <p:pRg st="9" end="9"/>
                                            </p:txEl>
                                          </p:spTgt>
                                        </p:tgtEl>
                                        <p:attrNameLst>
                                          <p:attrName>ppt_y</p:attrName>
                                        </p:attrNameLst>
                                      </p:cBhvr>
                                      <p:tavLst>
                                        <p:tav tm="0">
                                          <p:val>
                                            <p:strVal val="#ppt_y-(0.354*#ppt_w-0.172*#ppt_h)"/>
                                          </p:val>
                                        </p:tav>
                                        <p:tav tm="100000">
                                          <p:val>
                                            <p:strVal val="#ppt_y-(0.354*#ppt_w-0.172*#ppt_h)-#ppt_h/2"/>
                                          </p:val>
                                        </p:tav>
                                      </p:tavLst>
                                    </p:anim>
                                    <p:anim calcmode="lin" valueType="num">
                                      <p:cBhvr>
                                        <p:cTn id="92" dur="136" fill="hold">
                                          <p:stCondLst>
                                            <p:cond delay="864"/>
                                          </p:stCondLst>
                                        </p:cTn>
                                        <p:tgtEl>
                                          <p:spTgt spid="3">
                                            <p:txEl>
                                              <p:pRg st="9" end="9"/>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38" presetClass="entr" presetSubtype="0" accel="50000" fill="hold" grpId="0" nodeType="clickEffect">
                                  <p:stCondLst>
                                    <p:cond delay="0"/>
                                  </p:stCondLst>
                                  <p:iterate type="lt">
                                    <p:tmPct val="50000"/>
                                  </p:iterate>
                                  <p:childTnLst>
                                    <p:set>
                                      <p:cBhvr>
                                        <p:cTn id="96" dur="1" fill="hold">
                                          <p:stCondLst>
                                            <p:cond delay="0"/>
                                          </p:stCondLst>
                                        </p:cTn>
                                        <p:tgtEl>
                                          <p:spTgt spid="3">
                                            <p:txEl>
                                              <p:pRg st="10" end="10"/>
                                            </p:txEl>
                                          </p:spTgt>
                                        </p:tgtEl>
                                        <p:attrNameLst>
                                          <p:attrName>style.visibility</p:attrName>
                                        </p:attrNameLst>
                                      </p:cBhvr>
                                      <p:to>
                                        <p:strVal val="visible"/>
                                      </p:to>
                                    </p:set>
                                    <p:set>
                                      <p:cBhvr>
                                        <p:cTn id="97" dur="455" fill="hold">
                                          <p:stCondLst>
                                            <p:cond delay="0"/>
                                          </p:stCondLst>
                                        </p:cTn>
                                        <p:tgtEl>
                                          <p:spTgt spid="3">
                                            <p:txEl>
                                              <p:pRg st="10" end="10"/>
                                            </p:txEl>
                                          </p:spTgt>
                                        </p:tgtEl>
                                        <p:attrNameLst>
                                          <p:attrName>style.rotation</p:attrName>
                                        </p:attrNameLst>
                                      </p:cBhvr>
                                      <p:to>
                                        <p:strVal val="-45.0"/>
                                      </p:to>
                                    </p:set>
                                    <p:anim calcmode="lin" valueType="num">
                                      <p:cBhvr>
                                        <p:cTn id="98" dur="455" fill="hold">
                                          <p:stCondLst>
                                            <p:cond delay="455"/>
                                          </p:stCondLst>
                                        </p:cTn>
                                        <p:tgtEl>
                                          <p:spTgt spid="3">
                                            <p:txEl>
                                              <p:pRg st="10" end="10"/>
                                            </p:txEl>
                                          </p:spTgt>
                                        </p:tgtEl>
                                        <p:attrNameLst>
                                          <p:attrName>style.rotation</p:attrName>
                                        </p:attrNameLst>
                                      </p:cBhvr>
                                      <p:tavLst>
                                        <p:tav tm="0">
                                          <p:val>
                                            <p:fltVal val="-45"/>
                                          </p:val>
                                        </p:tav>
                                        <p:tav tm="69900">
                                          <p:val>
                                            <p:fltVal val="45"/>
                                          </p:val>
                                        </p:tav>
                                        <p:tav tm="100000">
                                          <p:val>
                                            <p:fltVal val="0"/>
                                          </p:val>
                                        </p:tav>
                                      </p:tavLst>
                                    </p:anim>
                                    <p:anim calcmode="lin" valueType="num">
                                      <p:cBhvr>
                                        <p:cTn id="99" dur="455" fill="hold">
                                          <p:stCondLst>
                                            <p:cond delay="0"/>
                                          </p:stCondLst>
                                        </p:cTn>
                                        <p:tgtEl>
                                          <p:spTgt spid="3">
                                            <p:txEl>
                                              <p:pRg st="10" end="10"/>
                                            </p:txEl>
                                          </p:spTgt>
                                        </p:tgtEl>
                                        <p:attrNameLst>
                                          <p:attrName>ppt_y</p:attrName>
                                        </p:attrNameLst>
                                      </p:cBhvr>
                                      <p:tavLst>
                                        <p:tav tm="0">
                                          <p:val>
                                            <p:strVal val="#ppt_y-1"/>
                                          </p:val>
                                        </p:tav>
                                        <p:tav tm="100000">
                                          <p:val>
                                            <p:strVal val="#ppt_y-(0.354*#ppt_w-0.172*#ppt_h)"/>
                                          </p:val>
                                        </p:tav>
                                      </p:tavLst>
                                    </p:anim>
                                    <p:anim calcmode="lin" valueType="num">
                                      <p:cBhvr>
                                        <p:cTn id="100" dur="156" decel="50000" autoRev="1" fill="hold">
                                          <p:stCondLst>
                                            <p:cond delay="455"/>
                                          </p:stCondLst>
                                        </p:cTn>
                                        <p:tgtEl>
                                          <p:spTgt spid="3">
                                            <p:txEl>
                                              <p:pRg st="10" end="10"/>
                                            </p:txEl>
                                          </p:spTgt>
                                        </p:tgtEl>
                                        <p:attrNameLst>
                                          <p:attrName>ppt_y</p:attrName>
                                        </p:attrNameLst>
                                      </p:cBhvr>
                                      <p:tavLst>
                                        <p:tav tm="0">
                                          <p:val>
                                            <p:strVal val="#ppt_y-(0.354*#ppt_w-0.172*#ppt_h)"/>
                                          </p:val>
                                        </p:tav>
                                        <p:tav tm="100000">
                                          <p:val>
                                            <p:strVal val="#ppt_y-(0.354*#ppt_w-0.172*#ppt_h)-#ppt_h/2"/>
                                          </p:val>
                                        </p:tav>
                                      </p:tavLst>
                                    </p:anim>
                                    <p:anim calcmode="lin" valueType="num">
                                      <p:cBhvr>
                                        <p:cTn id="101" dur="136" fill="hold">
                                          <p:stCondLst>
                                            <p:cond delay="864"/>
                                          </p:stCondLst>
                                        </p:cTn>
                                        <p:tgtEl>
                                          <p:spTgt spid="3">
                                            <p:txEl>
                                              <p:pRg st="10" end="10"/>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102" fill="hold">
                      <p:stCondLst>
                        <p:cond delay="indefinite"/>
                      </p:stCondLst>
                      <p:childTnLst>
                        <p:par>
                          <p:cTn id="103" fill="hold">
                            <p:stCondLst>
                              <p:cond delay="0"/>
                            </p:stCondLst>
                            <p:childTnLst>
                              <p:par>
                                <p:cTn id="104" presetID="38" presetClass="entr" presetSubtype="0" accel="50000" fill="hold" grpId="0" nodeType="clickEffect">
                                  <p:stCondLst>
                                    <p:cond delay="0"/>
                                  </p:stCondLst>
                                  <p:iterate type="lt">
                                    <p:tmPct val="50000"/>
                                  </p:iterate>
                                  <p:childTnLst>
                                    <p:set>
                                      <p:cBhvr>
                                        <p:cTn id="105" dur="1" fill="hold">
                                          <p:stCondLst>
                                            <p:cond delay="0"/>
                                          </p:stCondLst>
                                        </p:cTn>
                                        <p:tgtEl>
                                          <p:spTgt spid="3">
                                            <p:txEl>
                                              <p:pRg st="11" end="11"/>
                                            </p:txEl>
                                          </p:spTgt>
                                        </p:tgtEl>
                                        <p:attrNameLst>
                                          <p:attrName>style.visibility</p:attrName>
                                        </p:attrNameLst>
                                      </p:cBhvr>
                                      <p:to>
                                        <p:strVal val="visible"/>
                                      </p:to>
                                    </p:set>
                                    <p:set>
                                      <p:cBhvr>
                                        <p:cTn id="106" dur="455" fill="hold">
                                          <p:stCondLst>
                                            <p:cond delay="0"/>
                                          </p:stCondLst>
                                        </p:cTn>
                                        <p:tgtEl>
                                          <p:spTgt spid="3">
                                            <p:txEl>
                                              <p:pRg st="11" end="11"/>
                                            </p:txEl>
                                          </p:spTgt>
                                        </p:tgtEl>
                                        <p:attrNameLst>
                                          <p:attrName>style.rotation</p:attrName>
                                        </p:attrNameLst>
                                      </p:cBhvr>
                                      <p:to>
                                        <p:strVal val="-45.0"/>
                                      </p:to>
                                    </p:set>
                                    <p:anim calcmode="lin" valueType="num">
                                      <p:cBhvr>
                                        <p:cTn id="107" dur="455" fill="hold">
                                          <p:stCondLst>
                                            <p:cond delay="455"/>
                                          </p:stCondLst>
                                        </p:cTn>
                                        <p:tgtEl>
                                          <p:spTgt spid="3">
                                            <p:txEl>
                                              <p:pRg st="11" end="11"/>
                                            </p:txEl>
                                          </p:spTgt>
                                        </p:tgtEl>
                                        <p:attrNameLst>
                                          <p:attrName>style.rotation</p:attrName>
                                        </p:attrNameLst>
                                      </p:cBhvr>
                                      <p:tavLst>
                                        <p:tav tm="0">
                                          <p:val>
                                            <p:fltVal val="-45"/>
                                          </p:val>
                                        </p:tav>
                                        <p:tav tm="69900">
                                          <p:val>
                                            <p:fltVal val="45"/>
                                          </p:val>
                                        </p:tav>
                                        <p:tav tm="100000">
                                          <p:val>
                                            <p:fltVal val="0"/>
                                          </p:val>
                                        </p:tav>
                                      </p:tavLst>
                                    </p:anim>
                                    <p:anim calcmode="lin" valueType="num">
                                      <p:cBhvr>
                                        <p:cTn id="108" dur="455" fill="hold">
                                          <p:stCondLst>
                                            <p:cond delay="0"/>
                                          </p:stCondLst>
                                        </p:cTn>
                                        <p:tgtEl>
                                          <p:spTgt spid="3">
                                            <p:txEl>
                                              <p:pRg st="11" end="11"/>
                                            </p:txEl>
                                          </p:spTgt>
                                        </p:tgtEl>
                                        <p:attrNameLst>
                                          <p:attrName>ppt_y</p:attrName>
                                        </p:attrNameLst>
                                      </p:cBhvr>
                                      <p:tavLst>
                                        <p:tav tm="0">
                                          <p:val>
                                            <p:strVal val="#ppt_y-1"/>
                                          </p:val>
                                        </p:tav>
                                        <p:tav tm="100000">
                                          <p:val>
                                            <p:strVal val="#ppt_y-(0.354*#ppt_w-0.172*#ppt_h)"/>
                                          </p:val>
                                        </p:tav>
                                      </p:tavLst>
                                    </p:anim>
                                    <p:anim calcmode="lin" valueType="num">
                                      <p:cBhvr>
                                        <p:cTn id="109" dur="156" decel="50000" autoRev="1" fill="hold">
                                          <p:stCondLst>
                                            <p:cond delay="455"/>
                                          </p:stCondLst>
                                        </p:cTn>
                                        <p:tgtEl>
                                          <p:spTgt spid="3">
                                            <p:txEl>
                                              <p:pRg st="11" end="11"/>
                                            </p:txEl>
                                          </p:spTgt>
                                        </p:tgtEl>
                                        <p:attrNameLst>
                                          <p:attrName>ppt_y</p:attrName>
                                        </p:attrNameLst>
                                      </p:cBhvr>
                                      <p:tavLst>
                                        <p:tav tm="0">
                                          <p:val>
                                            <p:strVal val="#ppt_y-(0.354*#ppt_w-0.172*#ppt_h)"/>
                                          </p:val>
                                        </p:tav>
                                        <p:tav tm="100000">
                                          <p:val>
                                            <p:strVal val="#ppt_y-(0.354*#ppt_w-0.172*#ppt_h)-#ppt_h/2"/>
                                          </p:val>
                                        </p:tav>
                                      </p:tavLst>
                                    </p:anim>
                                    <p:anim calcmode="lin" valueType="num">
                                      <p:cBhvr>
                                        <p:cTn id="110" dur="136" fill="hold">
                                          <p:stCondLst>
                                            <p:cond delay="864"/>
                                          </p:stCondLst>
                                        </p:cTn>
                                        <p:tgtEl>
                                          <p:spTgt spid="3">
                                            <p:txEl>
                                              <p:pRg st="11" end="11"/>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38" presetClass="entr" presetSubtype="0" accel="50000" fill="hold" grpId="0" nodeType="clickEffect">
                                  <p:stCondLst>
                                    <p:cond delay="0"/>
                                  </p:stCondLst>
                                  <p:iterate type="lt">
                                    <p:tmPct val="50000"/>
                                  </p:iterate>
                                  <p:childTnLst>
                                    <p:set>
                                      <p:cBhvr>
                                        <p:cTn id="114" dur="1" fill="hold">
                                          <p:stCondLst>
                                            <p:cond delay="0"/>
                                          </p:stCondLst>
                                        </p:cTn>
                                        <p:tgtEl>
                                          <p:spTgt spid="3">
                                            <p:txEl>
                                              <p:pRg st="12" end="12"/>
                                            </p:txEl>
                                          </p:spTgt>
                                        </p:tgtEl>
                                        <p:attrNameLst>
                                          <p:attrName>style.visibility</p:attrName>
                                        </p:attrNameLst>
                                      </p:cBhvr>
                                      <p:to>
                                        <p:strVal val="visible"/>
                                      </p:to>
                                    </p:set>
                                    <p:set>
                                      <p:cBhvr>
                                        <p:cTn id="115" dur="455" fill="hold">
                                          <p:stCondLst>
                                            <p:cond delay="0"/>
                                          </p:stCondLst>
                                        </p:cTn>
                                        <p:tgtEl>
                                          <p:spTgt spid="3">
                                            <p:txEl>
                                              <p:pRg st="12" end="12"/>
                                            </p:txEl>
                                          </p:spTgt>
                                        </p:tgtEl>
                                        <p:attrNameLst>
                                          <p:attrName>style.rotation</p:attrName>
                                        </p:attrNameLst>
                                      </p:cBhvr>
                                      <p:to>
                                        <p:strVal val="-45.0"/>
                                      </p:to>
                                    </p:set>
                                    <p:anim calcmode="lin" valueType="num">
                                      <p:cBhvr>
                                        <p:cTn id="116" dur="455" fill="hold">
                                          <p:stCondLst>
                                            <p:cond delay="455"/>
                                          </p:stCondLst>
                                        </p:cTn>
                                        <p:tgtEl>
                                          <p:spTgt spid="3">
                                            <p:txEl>
                                              <p:pRg st="12" end="12"/>
                                            </p:txEl>
                                          </p:spTgt>
                                        </p:tgtEl>
                                        <p:attrNameLst>
                                          <p:attrName>style.rotation</p:attrName>
                                        </p:attrNameLst>
                                      </p:cBhvr>
                                      <p:tavLst>
                                        <p:tav tm="0">
                                          <p:val>
                                            <p:fltVal val="-45"/>
                                          </p:val>
                                        </p:tav>
                                        <p:tav tm="69900">
                                          <p:val>
                                            <p:fltVal val="45"/>
                                          </p:val>
                                        </p:tav>
                                        <p:tav tm="100000">
                                          <p:val>
                                            <p:fltVal val="0"/>
                                          </p:val>
                                        </p:tav>
                                      </p:tavLst>
                                    </p:anim>
                                    <p:anim calcmode="lin" valueType="num">
                                      <p:cBhvr>
                                        <p:cTn id="117" dur="455" fill="hold">
                                          <p:stCondLst>
                                            <p:cond delay="0"/>
                                          </p:stCondLst>
                                        </p:cTn>
                                        <p:tgtEl>
                                          <p:spTgt spid="3">
                                            <p:txEl>
                                              <p:pRg st="12" end="12"/>
                                            </p:txEl>
                                          </p:spTgt>
                                        </p:tgtEl>
                                        <p:attrNameLst>
                                          <p:attrName>ppt_y</p:attrName>
                                        </p:attrNameLst>
                                      </p:cBhvr>
                                      <p:tavLst>
                                        <p:tav tm="0">
                                          <p:val>
                                            <p:strVal val="#ppt_y-1"/>
                                          </p:val>
                                        </p:tav>
                                        <p:tav tm="100000">
                                          <p:val>
                                            <p:strVal val="#ppt_y-(0.354*#ppt_w-0.172*#ppt_h)"/>
                                          </p:val>
                                        </p:tav>
                                      </p:tavLst>
                                    </p:anim>
                                    <p:anim calcmode="lin" valueType="num">
                                      <p:cBhvr>
                                        <p:cTn id="118" dur="156" decel="50000" autoRev="1" fill="hold">
                                          <p:stCondLst>
                                            <p:cond delay="455"/>
                                          </p:stCondLst>
                                        </p:cTn>
                                        <p:tgtEl>
                                          <p:spTgt spid="3">
                                            <p:txEl>
                                              <p:pRg st="12" end="12"/>
                                            </p:txEl>
                                          </p:spTgt>
                                        </p:tgtEl>
                                        <p:attrNameLst>
                                          <p:attrName>ppt_y</p:attrName>
                                        </p:attrNameLst>
                                      </p:cBhvr>
                                      <p:tavLst>
                                        <p:tav tm="0">
                                          <p:val>
                                            <p:strVal val="#ppt_y-(0.354*#ppt_w-0.172*#ppt_h)"/>
                                          </p:val>
                                        </p:tav>
                                        <p:tav tm="100000">
                                          <p:val>
                                            <p:strVal val="#ppt_y-(0.354*#ppt_w-0.172*#ppt_h)-#ppt_h/2"/>
                                          </p:val>
                                        </p:tav>
                                      </p:tavLst>
                                    </p:anim>
                                    <p:anim calcmode="lin" valueType="num">
                                      <p:cBhvr>
                                        <p:cTn id="119" dur="136" fill="hold">
                                          <p:stCondLst>
                                            <p:cond delay="864"/>
                                          </p:stCondLst>
                                        </p:cTn>
                                        <p:tgtEl>
                                          <p:spTgt spid="3">
                                            <p:txEl>
                                              <p:pRg st="12" end="12"/>
                                            </p:txEl>
                                          </p:spTgt>
                                        </p:tgtEl>
                                        <p:attrNameLst>
                                          <p:attrName>ppt_y</p:attrName>
                                        </p:attrNameLst>
                                      </p:cBhvr>
                                      <p:tavLst>
                                        <p:tav tm="0">
                                          <p:val>
                                            <p:strVal val="#ppt_y-(0.354*#ppt_w-0.172*#ppt_h)"/>
                                          </p:val>
                                        </p:tav>
                                        <p:tav tm="100000">
                                          <p:val>
                                            <p:strVal val="#ppt_y"/>
                                          </p:val>
                                        </p:tav>
                                      </p:tavLst>
                                    </p:anim>
                                  </p:childTnLst>
                                </p:cTn>
                              </p:par>
                            </p:childTnLst>
                          </p:cTn>
                        </p:par>
                      </p:childTnLst>
                    </p:cTn>
                  </p:par>
                  <p:par>
                    <p:cTn id="120" fill="hold">
                      <p:stCondLst>
                        <p:cond delay="indefinite"/>
                      </p:stCondLst>
                      <p:childTnLst>
                        <p:par>
                          <p:cTn id="121" fill="hold">
                            <p:stCondLst>
                              <p:cond delay="0"/>
                            </p:stCondLst>
                            <p:childTnLst>
                              <p:par>
                                <p:cTn id="122" presetID="38" presetClass="entr" presetSubtype="0" accel="50000" fill="hold" grpId="0" nodeType="clickEffect">
                                  <p:stCondLst>
                                    <p:cond delay="0"/>
                                  </p:stCondLst>
                                  <p:iterate type="lt">
                                    <p:tmPct val="50000"/>
                                  </p:iterate>
                                  <p:childTnLst>
                                    <p:set>
                                      <p:cBhvr>
                                        <p:cTn id="123" dur="1" fill="hold">
                                          <p:stCondLst>
                                            <p:cond delay="0"/>
                                          </p:stCondLst>
                                        </p:cTn>
                                        <p:tgtEl>
                                          <p:spTgt spid="3">
                                            <p:txEl>
                                              <p:pRg st="13" end="13"/>
                                            </p:txEl>
                                          </p:spTgt>
                                        </p:tgtEl>
                                        <p:attrNameLst>
                                          <p:attrName>style.visibility</p:attrName>
                                        </p:attrNameLst>
                                      </p:cBhvr>
                                      <p:to>
                                        <p:strVal val="visible"/>
                                      </p:to>
                                    </p:set>
                                    <p:set>
                                      <p:cBhvr>
                                        <p:cTn id="124" dur="455" fill="hold">
                                          <p:stCondLst>
                                            <p:cond delay="0"/>
                                          </p:stCondLst>
                                        </p:cTn>
                                        <p:tgtEl>
                                          <p:spTgt spid="3">
                                            <p:txEl>
                                              <p:pRg st="13" end="13"/>
                                            </p:txEl>
                                          </p:spTgt>
                                        </p:tgtEl>
                                        <p:attrNameLst>
                                          <p:attrName>style.rotation</p:attrName>
                                        </p:attrNameLst>
                                      </p:cBhvr>
                                      <p:to>
                                        <p:strVal val="-45.0"/>
                                      </p:to>
                                    </p:set>
                                    <p:anim calcmode="lin" valueType="num">
                                      <p:cBhvr>
                                        <p:cTn id="125" dur="455" fill="hold">
                                          <p:stCondLst>
                                            <p:cond delay="455"/>
                                          </p:stCondLst>
                                        </p:cTn>
                                        <p:tgtEl>
                                          <p:spTgt spid="3">
                                            <p:txEl>
                                              <p:pRg st="13" end="13"/>
                                            </p:txEl>
                                          </p:spTgt>
                                        </p:tgtEl>
                                        <p:attrNameLst>
                                          <p:attrName>style.rotation</p:attrName>
                                        </p:attrNameLst>
                                      </p:cBhvr>
                                      <p:tavLst>
                                        <p:tav tm="0">
                                          <p:val>
                                            <p:fltVal val="-45"/>
                                          </p:val>
                                        </p:tav>
                                        <p:tav tm="69900">
                                          <p:val>
                                            <p:fltVal val="45"/>
                                          </p:val>
                                        </p:tav>
                                        <p:tav tm="100000">
                                          <p:val>
                                            <p:fltVal val="0"/>
                                          </p:val>
                                        </p:tav>
                                      </p:tavLst>
                                    </p:anim>
                                    <p:anim calcmode="lin" valueType="num">
                                      <p:cBhvr>
                                        <p:cTn id="126" dur="455" fill="hold">
                                          <p:stCondLst>
                                            <p:cond delay="0"/>
                                          </p:stCondLst>
                                        </p:cTn>
                                        <p:tgtEl>
                                          <p:spTgt spid="3">
                                            <p:txEl>
                                              <p:pRg st="13" end="13"/>
                                            </p:txEl>
                                          </p:spTgt>
                                        </p:tgtEl>
                                        <p:attrNameLst>
                                          <p:attrName>ppt_y</p:attrName>
                                        </p:attrNameLst>
                                      </p:cBhvr>
                                      <p:tavLst>
                                        <p:tav tm="0">
                                          <p:val>
                                            <p:strVal val="#ppt_y-1"/>
                                          </p:val>
                                        </p:tav>
                                        <p:tav tm="100000">
                                          <p:val>
                                            <p:strVal val="#ppt_y-(0.354*#ppt_w-0.172*#ppt_h)"/>
                                          </p:val>
                                        </p:tav>
                                      </p:tavLst>
                                    </p:anim>
                                    <p:anim calcmode="lin" valueType="num">
                                      <p:cBhvr>
                                        <p:cTn id="127" dur="156" decel="50000" autoRev="1" fill="hold">
                                          <p:stCondLst>
                                            <p:cond delay="455"/>
                                          </p:stCondLst>
                                        </p:cTn>
                                        <p:tgtEl>
                                          <p:spTgt spid="3">
                                            <p:txEl>
                                              <p:pRg st="13" end="13"/>
                                            </p:txEl>
                                          </p:spTgt>
                                        </p:tgtEl>
                                        <p:attrNameLst>
                                          <p:attrName>ppt_y</p:attrName>
                                        </p:attrNameLst>
                                      </p:cBhvr>
                                      <p:tavLst>
                                        <p:tav tm="0">
                                          <p:val>
                                            <p:strVal val="#ppt_y-(0.354*#ppt_w-0.172*#ppt_h)"/>
                                          </p:val>
                                        </p:tav>
                                        <p:tav tm="100000">
                                          <p:val>
                                            <p:strVal val="#ppt_y-(0.354*#ppt_w-0.172*#ppt_h)-#ppt_h/2"/>
                                          </p:val>
                                        </p:tav>
                                      </p:tavLst>
                                    </p:anim>
                                    <p:anim calcmode="lin" valueType="num">
                                      <p:cBhvr>
                                        <p:cTn id="128" dur="136" fill="hold">
                                          <p:stCondLst>
                                            <p:cond delay="864"/>
                                          </p:stCondLst>
                                        </p:cTn>
                                        <p:tgtEl>
                                          <p:spTgt spid="3">
                                            <p:txEl>
                                              <p:pRg st="13" end="13"/>
                                            </p:txEl>
                                          </p:spTgt>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dirty="0" smtClean="0"/>
              <a:t>Ş</a:t>
            </a:r>
            <a:r>
              <a:rPr lang="it-IT" dirty="0" smtClean="0"/>
              <a:t>coala behaviorist</a:t>
            </a:r>
            <a:r>
              <a:rPr lang="ro-RO" dirty="0" smtClean="0"/>
              <a:t>ă</a:t>
            </a:r>
            <a:r>
              <a:rPr lang="it-IT" dirty="0" smtClean="0"/>
              <a:t>: recompense </a:t>
            </a:r>
            <a:r>
              <a:rPr lang="ro-RO" dirty="0" smtClean="0"/>
              <a:t>ş</a:t>
            </a:r>
            <a:r>
              <a:rPr lang="it-IT" dirty="0" smtClean="0"/>
              <a:t>i motiva</a:t>
            </a:r>
            <a:r>
              <a:rPr lang="ro-RO" dirty="0" smtClean="0"/>
              <a:t>ţ</a:t>
            </a:r>
            <a:r>
              <a:rPr lang="it-IT" dirty="0" smtClean="0"/>
              <a:t>ie</a:t>
            </a:r>
            <a:endParaRPr lang="ro-RO" dirty="0"/>
          </a:p>
        </p:txBody>
      </p:sp>
      <p:sp>
        <p:nvSpPr>
          <p:cNvPr id="3" name="Substituent conținut 2"/>
          <p:cNvSpPr>
            <a:spLocks noGrp="1"/>
          </p:cNvSpPr>
          <p:nvPr>
            <p:ph idx="1"/>
          </p:nvPr>
        </p:nvSpPr>
        <p:spPr/>
        <p:txBody>
          <a:bodyPr/>
          <a:lstStyle/>
          <a:p>
            <a:r>
              <a:rPr lang="ro-RO" dirty="0" smtClean="0"/>
              <a:t>Psihologii şcolii behavioriste au observat modul în care animalele învaţă, atunci când sunt recompensate. O parte din aceste descoperiri se aplică, în mod surprinzător, şi în procesul de învăţare al oamenilor.</a:t>
            </a:r>
            <a:endParaRPr lang="ro-RO" dirty="0"/>
          </a:p>
        </p:txBody>
      </p:sp>
      <p:sp>
        <p:nvSpPr>
          <p:cNvPr id="4" name="Substituent dată 3"/>
          <p:cNvSpPr>
            <a:spLocks noGrp="1"/>
          </p:cNvSpPr>
          <p:nvPr>
            <p:ph type="dt" sz="half" idx="10"/>
          </p:nvPr>
        </p:nvSpPr>
        <p:spPr/>
        <p:txBody>
          <a:bodyPr/>
          <a:lstStyle/>
          <a:p>
            <a:fld id="{AE014BEF-3541-4F93-AEBC-7284A19F2CC9}" type="datetime8">
              <a:rPr lang="ro-RO" smtClean="0"/>
              <a:t>12.03.2012 12:16</a:t>
            </a:fld>
            <a:endParaRPr lang="en-US"/>
          </a:p>
        </p:txBody>
      </p:sp>
      <p:sp>
        <p:nvSpPr>
          <p:cNvPr id="5" name="Substituent număr diapozitiv 4"/>
          <p:cNvSpPr>
            <a:spLocks noGrp="1"/>
          </p:cNvSpPr>
          <p:nvPr>
            <p:ph type="sldNum" sz="quarter" idx="12"/>
          </p:nvPr>
        </p:nvSpPr>
        <p:spPr/>
        <p:txBody>
          <a:bodyPr/>
          <a:lstStyle/>
          <a:p>
            <a:fld id="{7D5BC5DA-F1D7-4F15-8D07-CE628665C013}" type="slidenum">
              <a:rPr lang="en-US" smtClean="0"/>
              <a:pPr/>
              <a:t>33</a:t>
            </a:fld>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it-IT" dirty="0" smtClean="0"/>
              <a:t>Principiile </a:t>
            </a:r>
            <a:r>
              <a:rPr lang="ro-RO" dirty="0" smtClean="0"/>
              <a:t>î</a:t>
            </a:r>
            <a:r>
              <a:rPr lang="it-IT" dirty="0" smtClean="0"/>
              <a:t>nv</a:t>
            </a:r>
            <a:r>
              <a:rPr lang="ro-RO" dirty="0" err="1" smtClean="0"/>
              <a:t>ăţă</a:t>
            </a:r>
            <a:r>
              <a:rPr lang="it-IT" dirty="0" smtClean="0"/>
              <a:t>rii din perspectiva </a:t>
            </a:r>
            <a:r>
              <a:rPr lang="ro-RO" dirty="0" smtClean="0"/>
              <a:t>ş</a:t>
            </a:r>
            <a:r>
              <a:rPr lang="it-IT" dirty="0" smtClean="0"/>
              <a:t>colii behavioriste</a:t>
            </a:r>
            <a:endParaRPr lang="ro-RO" dirty="0"/>
          </a:p>
        </p:txBody>
      </p:sp>
      <p:sp>
        <p:nvSpPr>
          <p:cNvPr id="3" name="Substituent conținut 2"/>
          <p:cNvSpPr>
            <a:spLocks noGrp="1"/>
          </p:cNvSpPr>
          <p:nvPr>
            <p:ph idx="1"/>
          </p:nvPr>
        </p:nvSpPr>
        <p:spPr/>
        <p:txBody>
          <a:bodyPr/>
          <a:lstStyle/>
          <a:p>
            <a:pPr marL="180975" indent="-180975"/>
            <a:r>
              <a:rPr lang="ro-RO" sz="2000" dirty="0" smtClean="0"/>
              <a:t>1. Pentru a învăţa, elevul are nevoie de o recompensă, sau o întărire. Un profesor eficient va acorda multă atenţie recompensării elevilor săi cu aprecieri, atenţie deosebită sau alte forme de încurajare. Orele pot  fi împărţite în module pentru a creşte frecvenţa recompenselor.</a:t>
            </a:r>
          </a:p>
          <a:p>
            <a:pPr marL="180975" indent="-180975"/>
            <a:r>
              <a:rPr lang="ro-RO" sz="2000" dirty="0" smtClean="0"/>
              <a:t>2. Întărirea trebuie să urmeze cât de curând comportamentului aşteptat. Elevul evaluat des este mai motivat decât unul care are de aşteptat săptămâni până la o apreciere de orice formă. Profesorul eficient trebuie să-şi încurajeze elevii în timp ce lucrează, întărirea făcându-se aproape instantaneu.</a:t>
            </a:r>
          </a:p>
          <a:p>
            <a:pPr marL="180975" indent="-180975"/>
            <a:r>
              <a:rPr lang="ro-RO" sz="2000" dirty="0" smtClean="0"/>
              <a:t>3. Învăţarea se face pas cu pas, </a:t>
            </a:r>
            <a:r>
              <a:rPr lang="ro-RO" sz="2000" dirty="0" smtClean="0"/>
              <a:t>fiind </a:t>
            </a:r>
            <a:r>
              <a:rPr lang="ro-RO" sz="2000" dirty="0" smtClean="0"/>
              <a:t>întărită de succese repetate. Profesorul va stabili sarcini realizabile pentru elevi, iar sarcinile mai lungi le va împărţi în sarcini mai scurte. Cheia este ca elevul să aibă succes la fiecare pas.</a:t>
            </a:r>
          </a:p>
          <a:p>
            <a:pPr marL="180975" indent="-180975"/>
            <a:r>
              <a:rPr lang="ro-RO" sz="2000" dirty="0" smtClean="0"/>
              <a:t>4. Reţinem experienţele recente şi frecvente. Profesorul trebuie să sublinieze punctele cheie şi să le repete la începutul şi sfârşitul lecţiei. De asemenea, se foloseşte de lucrurile învăţate în trecut pentru a introduce noţiunile noi.</a:t>
            </a:r>
            <a:endParaRPr lang="ro-RO" sz="2000" dirty="0"/>
          </a:p>
        </p:txBody>
      </p:sp>
      <p:sp>
        <p:nvSpPr>
          <p:cNvPr id="4" name="Substituent dată 3"/>
          <p:cNvSpPr>
            <a:spLocks noGrp="1"/>
          </p:cNvSpPr>
          <p:nvPr>
            <p:ph type="dt" sz="half" idx="10"/>
          </p:nvPr>
        </p:nvSpPr>
        <p:spPr/>
        <p:txBody>
          <a:bodyPr/>
          <a:lstStyle/>
          <a:p>
            <a:fld id="{385D2F04-546E-438F-9703-6A7D1DC422B6}" type="datetime8">
              <a:rPr lang="ro-RO" smtClean="0"/>
              <a:t>12.03.2012 12:16</a:t>
            </a:fld>
            <a:endParaRPr lang="en-US"/>
          </a:p>
        </p:txBody>
      </p:sp>
      <p:sp>
        <p:nvSpPr>
          <p:cNvPr id="5" name="Substituent număr diapozitiv 4"/>
          <p:cNvSpPr>
            <a:spLocks noGrp="1"/>
          </p:cNvSpPr>
          <p:nvPr>
            <p:ph type="sldNum" sz="quarter" idx="12"/>
          </p:nvPr>
        </p:nvSpPr>
        <p:spPr/>
        <p:txBody>
          <a:bodyPr/>
          <a:lstStyle/>
          <a:p>
            <a:fld id="{7D5BC5DA-F1D7-4F15-8D07-CE628665C013}" type="slidenum">
              <a:rPr lang="en-US" smtClean="0"/>
              <a:pPr/>
              <a:t>34</a:t>
            </a:fld>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dirty="0" smtClean="0"/>
              <a:t>Ş</a:t>
            </a:r>
            <a:r>
              <a:rPr lang="it-IT" dirty="0" smtClean="0"/>
              <a:t>coala umanist</a:t>
            </a:r>
            <a:r>
              <a:rPr lang="ro-RO" dirty="0" smtClean="0"/>
              <a:t>ă</a:t>
            </a:r>
            <a:r>
              <a:rPr lang="it-IT" dirty="0" smtClean="0"/>
              <a:t>: satisfacerea nevoilor </a:t>
            </a:r>
            <a:r>
              <a:rPr lang="ro-RO" dirty="0" smtClean="0"/>
              <a:t>e</a:t>
            </a:r>
            <a:r>
              <a:rPr lang="it-IT" dirty="0" smtClean="0"/>
              <a:t>mo</a:t>
            </a:r>
            <a:r>
              <a:rPr lang="ro-RO" dirty="0" smtClean="0"/>
              <a:t>ţ</a:t>
            </a:r>
            <a:r>
              <a:rPr lang="it-IT" dirty="0" smtClean="0"/>
              <a:t>ionale ale elevului </a:t>
            </a:r>
            <a:r>
              <a:rPr lang="ro-RO" dirty="0" smtClean="0"/>
              <a:t>î</a:t>
            </a:r>
            <a:r>
              <a:rPr lang="it-IT" dirty="0" smtClean="0"/>
              <a:t>n procesul </a:t>
            </a:r>
            <a:r>
              <a:rPr lang="ro-RO" dirty="0" smtClean="0"/>
              <a:t>î</a:t>
            </a:r>
            <a:r>
              <a:rPr lang="it-IT" dirty="0" smtClean="0"/>
              <a:t>nv</a:t>
            </a:r>
            <a:r>
              <a:rPr lang="ro-RO" dirty="0" err="1" smtClean="0"/>
              <a:t>ăţă</a:t>
            </a:r>
            <a:r>
              <a:rPr lang="it-IT" dirty="0" smtClean="0"/>
              <a:t>rii</a:t>
            </a:r>
            <a:endParaRPr lang="ro-RO" dirty="0"/>
          </a:p>
        </p:txBody>
      </p:sp>
      <p:sp>
        <p:nvSpPr>
          <p:cNvPr id="3" name="Substituent conținut 2"/>
          <p:cNvSpPr>
            <a:spLocks noGrp="1"/>
          </p:cNvSpPr>
          <p:nvPr>
            <p:ph idx="1"/>
          </p:nvPr>
        </p:nvSpPr>
        <p:spPr/>
        <p:txBody>
          <a:bodyPr/>
          <a:lstStyle/>
          <a:p>
            <a:r>
              <a:rPr lang="ro-RO" sz="2400" dirty="0" smtClean="0"/>
              <a:t>În 1964, John </a:t>
            </a:r>
            <a:r>
              <a:rPr lang="ro-RO" sz="2400" dirty="0" err="1" smtClean="0"/>
              <a:t>Holt</a:t>
            </a:r>
            <a:r>
              <a:rPr lang="ro-RO" sz="2400" dirty="0" smtClean="0"/>
              <a:t> susţine că sistemul şcolar poate distruge copiii din punct de vedere emoţional şi intelectual. Şcoala poate induce elevilor teama, îi poate umili, ridiculiza şi devaloriza. Teama de eşec şi respingerea duc la neadaptare.</a:t>
            </a:r>
          </a:p>
          <a:p>
            <a:r>
              <a:rPr lang="ro-RO" sz="2400" dirty="0" smtClean="0"/>
              <a:t>Psihologii umanişti cred că factorii emoţionali şi dezvoltarea personală sunt cele mai importante valori şi că societatea, şcoala şi universitatea există pentru a răspunde nevoilor  fiecărui individ care învaţă, şi nu invers. Celui care învaţă ar trebui să i se permită urmărirea propriilor interese şi talente.</a:t>
            </a:r>
            <a:endParaRPr lang="ro-RO" sz="2400" dirty="0"/>
          </a:p>
        </p:txBody>
      </p:sp>
      <p:sp>
        <p:nvSpPr>
          <p:cNvPr id="4" name="Substituent dată 3"/>
          <p:cNvSpPr>
            <a:spLocks noGrp="1"/>
          </p:cNvSpPr>
          <p:nvPr>
            <p:ph type="dt" sz="half" idx="10"/>
          </p:nvPr>
        </p:nvSpPr>
        <p:spPr/>
        <p:txBody>
          <a:bodyPr/>
          <a:lstStyle/>
          <a:p>
            <a:fld id="{025F03A8-543C-4B9C-BDE5-8F0D25137259}" type="datetime8">
              <a:rPr lang="ro-RO" smtClean="0"/>
              <a:t>12.03.2012 12:16</a:t>
            </a:fld>
            <a:endParaRPr lang="en-US"/>
          </a:p>
        </p:txBody>
      </p:sp>
      <p:sp>
        <p:nvSpPr>
          <p:cNvPr id="5" name="Substituent număr diapozitiv 4"/>
          <p:cNvSpPr>
            <a:spLocks noGrp="1"/>
          </p:cNvSpPr>
          <p:nvPr>
            <p:ph type="sldNum" sz="quarter" idx="12"/>
          </p:nvPr>
        </p:nvSpPr>
        <p:spPr/>
        <p:txBody>
          <a:bodyPr/>
          <a:lstStyle/>
          <a:p>
            <a:fld id="{7D5BC5DA-F1D7-4F15-8D07-CE628665C013}" type="slidenum">
              <a:rPr lang="en-US" smtClean="0"/>
              <a:pPr/>
              <a:t>35</a:t>
            </a:fld>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it-IT" dirty="0" smtClean="0"/>
              <a:t>Principiile </a:t>
            </a:r>
            <a:r>
              <a:rPr lang="ro-RO" dirty="0" smtClean="0"/>
              <a:t>î</a:t>
            </a:r>
            <a:r>
              <a:rPr lang="it-IT" dirty="0" smtClean="0"/>
              <a:t>nv</a:t>
            </a:r>
            <a:r>
              <a:rPr lang="ro-RO" dirty="0" err="1" smtClean="0"/>
              <a:t>ăţă</a:t>
            </a:r>
            <a:r>
              <a:rPr lang="it-IT" dirty="0" smtClean="0"/>
              <a:t>rii din perspectiva </a:t>
            </a:r>
            <a:r>
              <a:rPr lang="ro-RO" dirty="0" smtClean="0"/>
              <a:t>ş</a:t>
            </a:r>
            <a:r>
              <a:rPr lang="it-IT" dirty="0" smtClean="0"/>
              <a:t>colii umaniste</a:t>
            </a:r>
            <a:endParaRPr lang="ro-RO" dirty="0"/>
          </a:p>
        </p:txBody>
      </p:sp>
      <p:sp>
        <p:nvSpPr>
          <p:cNvPr id="3" name="Substituent conținut 2"/>
          <p:cNvSpPr>
            <a:spLocks noGrp="1"/>
          </p:cNvSpPr>
          <p:nvPr>
            <p:ph idx="1"/>
          </p:nvPr>
        </p:nvSpPr>
        <p:spPr/>
        <p:txBody>
          <a:bodyPr/>
          <a:lstStyle/>
          <a:p>
            <a:r>
              <a:rPr lang="ro-RO" dirty="0" smtClean="0"/>
              <a:t>1. Elevul trebuie să-şi stabilească singur ţintele. Profesorii sunt încurajaţi să ajute fiecare elev să îşi aleagă ce cunoştinţe şi deprinderi doreşte să înveţe, negociind un contract de învăţare unic, sau un plan de acţiune pentru fiecare individ. Materialele, metodele şi ritmul de învăţare sunt croite pentru a corespunde nevoilor individuale. Faptul că elevul poate alege, asigură o motivaţie puternică din partea acestuia. Într-o şcoală obişnuită nu se va putea aplica în totalitate acest principiu, dar profesorul poate permite elevilor, din când în când, să-şi aleagă singuri sarcinile de lucru sau temele. De asemenea profesorul poate propune sarcini ce maximizează creativitatea şi curiozitatea în locul celor care solicită doar reaplicarea unor algoritmi învăţaţi.</a:t>
            </a:r>
          </a:p>
        </p:txBody>
      </p:sp>
      <p:sp>
        <p:nvSpPr>
          <p:cNvPr id="4" name="Substituent dată 3"/>
          <p:cNvSpPr>
            <a:spLocks noGrp="1"/>
          </p:cNvSpPr>
          <p:nvPr>
            <p:ph type="dt" sz="half" idx="10"/>
          </p:nvPr>
        </p:nvSpPr>
        <p:spPr/>
        <p:txBody>
          <a:bodyPr/>
          <a:lstStyle/>
          <a:p>
            <a:fld id="{136DC8EC-80FC-46C3-B117-3600549B6A79}" type="datetime8">
              <a:rPr lang="ro-RO" smtClean="0"/>
              <a:t>12.03.2012 12:16</a:t>
            </a:fld>
            <a:endParaRPr lang="en-US"/>
          </a:p>
        </p:txBody>
      </p:sp>
      <p:sp>
        <p:nvSpPr>
          <p:cNvPr id="5" name="Substituent număr diapozitiv 4"/>
          <p:cNvSpPr>
            <a:spLocks noGrp="1"/>
          </p:cNvSpPr>
          <p:nvPr>
            <p:ph type="sldNum" sz="quarter" idx="12"/>
          </p:nvPr>
        </p:nvSpPr>
        <p:spPr/>
        <p:txBody>
          <a:bodyPr/>
          <a:lstStyle/>
          <a:p>
            <a:fld id="{7D5BC5DA-F1D7-4F15-8D07-CE628665C013}" type="slidenum">
              <a:rPr lang="en-US" smtClean="0"/>
              <a:pPr/>
              <a:t>36</a:t>
            </a:fld>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it-IT" dirty="0" smtClean="0"/>
              <a:t>Principiile </a:t>
            </a:r>
            <a:r>
              <a:rPr lang="ro-RO" dirty="0" smtClean="0"/>
              <a:t>î</a:t>
            </a:r>
            <a:r>
              <a:rPr lang="it-IT" dirty="0" smtClean="0"/>
              <a:t>nv</a:t>
            </a:r>
            <a:r>
              <a:rPr lang="ro-RO" dirty="0" err="1" smtClean="0"/>
              <a:t>ăţă</a:t>
            </a:r>
            <a:r>
              <a:rPr lang="it-IT" dirty="0" smtClean="0"/>
              <a:t>rii din perspectiva </a:t>
            </a:r>
            <a:r>
              <a:rPr lang="ro-RO" dirty="0" smtClean="0"/>
              <a:t>ş</a:t>
            </a:r>
            <a:r>
              <a:rPr lang="it-IT" dirty="0" smtClean="0"/>
              <a:t>colii umaniste</a:t>
            </a:r>
            <a:endParaRPr lang="ro-RO" dirty="0"/>
          </a:p>
        </p:txBody>
      </p:sp>
      <p:sp>
        <p:nvSpPr>
          <p:cNvPr id="3" name="Substituent conținut 2"/>
          <p:cNvSpPr>
            <a:spLocks noGrp="1"/>
          </p:cNvSpPr>
          <p:nvPr>
            <p:ph idx="1"/>
          </p:nvPr>
        </p:nvSpPr>
        <p:spPr/>
        <p:txBody>
          <a:bodyPr/>
          <a:lstStyle/>
          <a:p>
            <a:r>
              <a:rPr lang="ro-RO" dirty="0" smtClean="0"/>
              <a:t>2. Elevii trebuie să-şi asume responsabilitatea învăţării. E indicat ca elevul să aibă o atitudine activă faţă de învăţare şi ajutorul oferit de profesor  să fie minim, pentru a nu crea dependenţă. Dacă un elev nu are succes la o sarcină, profesorul îl poate încuraja să descopere singur metoda de rezolvare, dându-i un ajutor minim (în caz de nevoie).</a:t>
            </a:r>
          </a:p>
          <a:p>
            <a:r>
              <a:rPr lang="ro-RO" dirty="0" smtClean="0"/>
              <a:t>3. Autoevaluarea este preferabilă evaluării de către profesor. Ea încurajează dezvoltarea abilităţii de a te baza pe forţele proprii. Testarea făcută de profesor încurajează învăţarea mai mult pentru note, decât pentru dezvoltarea personală. E bine ca profesorul să ceară elevilor să-şi evalueze temele sau părţi de teme, şi să intervină în evaluare doar când aceasta nu este corespunzătoare.</a:t>
            </a:r>
          </a:p>
          <a:p>
            <a:endParaRPr lang="ro-RO" dirty="0"/>
          </a:p>
        </p:txBody>
      </p:sp>
      <p:sp>
        <p:nvSpPr>
          <p:cNvPr id="4" name="Substituent dată 3"/>
          <p:cNvSpPr>
            <a:spLocks noGrp="1"/>
          </p:cNvSpPr>
          <p:nvPr>
            <p:ph type="dt" sz="half" idx="10"/>
          </p:nvPr>
        </p:nvSpPr>
        <p:spPr/>
        <p:txBody>
          <a:bodyPr/>
          <a:lstStyle/>
          <a:p>
            <a:fld id="{4895DC59-3F6B-4551-97A9-624AEC2CE256}" type="datetime8">
              <a:rPr lang="ro-RO" smtClean="0"/>
              <a:t>12.03.2012 12:16</a:t>
            </a:fld>
            <a:endParaRPr lang="en-US"/>
          </a:p>
        </p:txBody>
      </p:sp>
      <p:sp>
        <p:nvSpPr>
          <p:cNvPr id="5" name="Substituent număr diapozitiv 4"/>
          <p:cNvSpPr>
            <a:spLocks noGrp="1"/>
          </p:cNvSpPr>
          <p:nvPr>
            <p:ph type="sldNum" sz="quarter" idx="12"/>
          </p:nvPr>
        </p:nvSpPr>
        <p:spPr/>
        <p:txBody>
          <a:bodyPr/>
          <a:lstStyle/>
          <a:p>
            <a:fld id="{7D5BC5DA-F1D7-4F15-8D07-CE628665C013}" type="slidenum">
              <a:rPr lang="en-US" smtClean="0"/>
              <a:pPr/>
              <a:t>37</a:t>
            </a:fld>
            <a:endParaRPr lang="en-US"/>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it-IT" dirty="0" smtClean="0"/>
              <a:t>Principiile </a:t>
            </a:r>
            <a:r>
              <a:rPr lang="ro-RO" dirty="0" smtClean="0"/>
              <a:t>î</a:t>
            </a:r>
            <a:r>
              <a:rPr lang="it-IT" dirty="0" smtClean="0"/>
              <a:t>nv</a:t>
            </a:r>
            <a:r>
              <a:rPr lang="ro-RO" dirty="0" err="1" smtClean="0"/>
              <a:t>ăţă</a:t>
            </a:r>
            <a:r>
              <a:rPr lang="it-IT" dirty="0" smtClean="0"/>
              <a:t>rii din perspectiva </a:t>
            </a:r>
            <a:r>
              <a:rPr lang="ro-RO" dirty="0" smtClean="0"/>
              <a:t>ş</a:t>
            </a:r>
            <a:r>
              <a:rPr lang="it-IT" dirty="0" smtClean="0"/>
              <a:t>colii umaniste</a:t>
            </a:r>
            <a:endParaRPr lang="ro-RO" dirty="0"/>
          </a:p>
        </p:txBody>
      </p:sp>
      <p:sp>
        <p:nvSpPr>
          <p:cNvPr id="3" name="Substituent conținut 2"/>
          <p:cNvSpPr>
            <a:spLocks noGrp="1"/>
          </p:cNvSpPr>
          <p:nvPr>
            <p:ph idx="1"/>
          </p:nvPr>
        </p:nvSpPr>
        <p:spPr/>
        <p:txBody>
          <a:bodyPr/>
          <a:lstStyle/>
          <a:p>
            <a:r>
              <a:rPr lang="ro-RO" dirty="0" smtClean="0"/>
              <a:t>4. Învăţarea este mai eficientă când se petrece într-un context neameninţător. Elevii trebuie să  fie motivaţi de dorinţa de a explora, de a se dezvolta, de a fi mai buni, nu de teama de eşec. De aceea se sugerează aplicarea unei politici de îngăduinţă faţă de greşeli, care trebuie privite ca o oportunitate de a învăţa. Elevii ar trebui să se prezinte la evaluări când se simt pregătiţi.</a:t>
            </a:r>
          </a:p>
          <a:p>
            <a:r>
              <a:rPr lang="ro-RO" dirty="0" smtClean="0"/>
              <a:t>5. Învăţarea socială. Profesorul trebuie să  fie un model pentru elevi. Îi învăţăm pe elevi în mod inconştient prin comportamentul nostru. Un profesor care le zâmbeşte, care îi încurajează în mod egal pe elevii săi, îi învaţă pe aceştia să respecte pe toata lumea, indiferent de etnie, origine, etc. Acest tip de învăţare </a:t>
            </a:r>
            <a:r>
              <a:rPr lang="ro-RO" smtClean="0"/>
              <a:t>se numeşte </a:t>
            </a:r>
            <a:r>
              <a:rPr lang="ro-RO" dirty="0" smtClean="0"/>
              <a:t>curriculum ascuns.</a:t>
            </a:r>
            <a:endParaRPr lang="ro-RO" dirty="0"/>
          </a:p>
        </p:txBody>
      </p:sp>
      <p:sp>
        <p:nvSpPr>
          <p:cNvPr id="4" name="Substituent dată 3"/>
          <p:cNvSpPr>
            <a:spLocks noGrp="1"/>
          </p:cNvSpPr>
          <p:nvPr>
            <p:ph type="dt" sz="half" idx="10"/>
          </p:nvPr>
        </p:nvSpPr>
        <p:spPr/>
        <p:txBody>
          <a:bodyPr/>
          <a:lstStyle/>
          <a:p>
            <a:fld id="{042BBF91-00DA-4906-B419-6598DEFC0B9C}" type="datetime8">
              <a:rPr lang="ro-RO" smtClean="0"/>
              <a:t>12.03.2012 12:16</a:t>
            </a:fld>
            <a:endParaRPr lang="en-US"/>
          </a:p>
        </p:txBody>
      </p:sp>
      <p:sp>
        <p:nvSpPr>
          <p:cNvPr id="5" name="Substituent număr diapozitiv 4"/>
          <p:cNvSpPr>
            <a:spLocks noGrp="1"/>
          </p:cNvSpPr>
          <p:nvPr>
            <p:ph type="sldNum" sz="quarter" idx="12"/>
          </p:nvPr>
        </p:nvSpPr>
        <p:spPr/>
        <p:txBody>
          <a:bodyPr/>
          <a:lstStyle/>
          <a:p>
            <a:fld id="{7D5BC5DA-F1D7-4F15-8D07-CE628665C013}" type="slidenum">
              <a:rPr lang="en-US" smtClean="0"/>
              <a:pPr/>
              <a:t>38</a:t>
            </a:fld>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dirty="0" smtClean="0"/>
              <a:t>Exerciţiul </a:t>
            </a:r>
            <a:r>
              <a:rPr lang="ro-RO" dirty="0" smtClean="0"/>
              <a:t>5 </a:t>
            </a:r>
            <a:r>
              <a:rPr lang="ro-RO" dirty="0" smtClean="0"/>
              <a:t>– “Avantaje vs. dezavantaje”</a:t>
            </a:r>
            <a:endParaRPr lang="en-US" dirty="0"/>
          </a:p>
        </p:txBody>
      </p:sp>
      <p:sp>
        <p:nvSpPr>
          <p:cNvPr id="3" name="Substituent conținut 2"/>
          <p:cNvSpPr>
            <a:spLocks noGrp="1"/>
          </p:cNvSpPr>
          <p:nvPr>
            <p:ph idx="1"/>
          </p:nvPr>
        </p:nvSpPr>
        <p:spPr/>
        <p:txBody>
          <a:bodyPr/>
          <a:lstStyle/>
          <a:p>
            <a:r>
              <a:rPr lang="ro-RO" dirty="0" smtClean="0"/>
              <a:t>Împărţiţi în trei sau şase grupe studiaţi cele trei şcoli de psihologie.</a:t>
            </a:r>
          </a:p>
          <a:p>
            <a:r>
              <a:rPr lang="ro-RO" dirty="0" smtClean="0"/>
              <a:t>În </a:t>
            </a:r>
            <a:r>
              <a:rPr lang="ro-RO" dirty="0" smtClean="0"/>
              <a:t>cadrul grupei din care faceţi parte, identificaţi avantaje şi/ sau dezavantaje ale unuia din cele trei şcoli de psihologie:</a:t>
            </a:r>
          </a:p>
          <a:p>
            <a:pPr lvl="3"/>
            <a:r>
              <a:rPr lang="ro-RO" dirty="0" smtClean="0">
                <a:solidFill>
                  <a:srgbClr val="FF0000"/>
                </a:solidFill>
              </a:rPr>
              <a:t>şcoala constructivistă</a:t>
            </a:r>
          </a:p>
          <a:p>
            <a:pPr lvl="3"/>
            <a:r>
              <a:rPr lang="ro-RO" dirty="0" smtClean="0">
                <a:solidFill>
                  <a:srgbClr val="FF0000"/>
                </a:solidFill>
              </a:rPr>
              <a:t>şcoala </a:t>
            </a:r>
            <a:r>
              <a:rPr lang="it-IT" dirty="0" smtClean="0">
                <a:solidFill>
                  <a:srgbClr val="FF0000"/>
                </a:solidFill>
              </a:rPr>
              <a:t>behaviorist</a:t>
            </a:r>
            <a:r>
              <a:rPr lang="ro-RO" dirty="0" smtClean="0">
                <a:solidFill>
                  <a:srgbClr val="FF0000"/>
                </a:solidFill>
              </a:rPr>
              <a:t>ă</a:t>
            </a:r>
          </a:p>
          <a:p>
            <a:pPr lvl="3"/>
            <a:r>
              <a:rPr lang="ro-RO" dirty="0" smtClean="0">
                <a:solidFill>
                  <a:srgbClr val="FF0000"/>
                </a:solidFill>
              </a:rPr>
              <a:t>şcoala</a:t>
            </a:r>
            <a:r>
              <a:rPr lang="it-IT" dirty="0" smtClean="0">
                <a:solidFill>
                  <a:srgbClr val="FF0000"/>
                </a:solidFill>
              </a:rPr>
              <a:t> umanist</a:t>
            </a:r>
            <a:r>
              <a:rPr lang="ro-RO" dirty="0" smtClean="0">
                <a:solidFill>
                  <a:srgbClr val="FF0000"/>
                </a:solidFill>
              </a:rPr>
              <a:t>ă</a:t>
            </a:r>
            <a:r>
              <a:rPr lang="it-IT" dirty="0" smtClean="0">
                <a:solidFill>
                  <a:srgbClr val="FF0000"/>
                </a:solidFill>
              </a:rPr>
              <a:t>. </a:t>
            </a:r>
            <a:endParaRPr lang="ro-RO" dirty="0" smtClean="0">
              <a:solidFill>
                <a:srgbClr val="FF0000"/>
              </a:solidFill>
            </a:endParaRPr>
          </a:p>
          <a:p>
            <a:pPr marL="228600" lvl="3">
              <a:buFont typeface="Arial" pitchFamily="34" charset="0"/>
              <a:buChar char="•"/>
            </a:pPr>
            <a:r>
              <a:rPr lang="ro-RO" dirty="0" smtClean="0"/>
              <a:t>Prezentarea concluziilor se va face într-o dezbatere între grupele care au studiat avantajele şi dezavantajele fiecărui tip de şcoală.</a:t>
            </a:r>
            <a:endParaRPr lang="ro-RO" dirty="0" smtClean="0"/>
          </a:p>
          <a:p>
            <a:pPr marL="228600" lvl="3">
              <a:buNone/>
            </a:pPr>
            <a:endParaRPr lang="ro-RO" dirty="0" smtClean="0">
              <a:solidFill>
                <a:srgbClr val="FF0000"/>
              </a:solidFill>
            </a:endParaRPr>
          </a:p>
          <a:p>
            <a:endParaRPr lang="en-US" dirty="0"/>
          </a:p>
        </p:txBody>
      </p:sp>
      <p:sp>
        <p:nvSpPr>
          <p:cNvPr id="4" name="Substituent dată 3"/>
          <p:cNvSpPr>
            <a:spLocks noGrp="1"/>
          </p:cNvSpPr>
          <p:nvPr>
            <p:ph type="dt" sz="half" idx="10"/>
          </p:nvPr>
        </p:nvSpPr>
        <p:spPr/>
        <p:txBody>
          <a:bodyPr/>
          <a:lstStyle/>
          <a:p>
            <a:fld id="{FAEA1466-4BB8-497C-845F-2F28B1E40762}" type="datetime8">
              <a:rPr lang="ro-RO" smtClean="0"/>
              <a:t>12.03.2012 12:16</a:t>
            </a:fld>
            <a:endParaRPr lang="en-US"/>
          </a:p>
        </p:txBody>
      </p:sp>
      <p:sp>
        <p:nvSpPr>
          <p:cNvPr id="5" name="Substituent număr diapozitiv 4"/>
          <p:cNvSpPr>
            <a:spLocks noGrp="1"/>
          </p:cNvSpPr>
          <p:nvPr>
            <p:ph type="sldNum" sz="quarter" idx="12"/>
          </p:nvPr>
        </p:nvSpPr>
        <p:spPr/>
        <p:txBody>
          <a:bodyPr/>
          <a:lstStyle/>
          <a:p>
            <a:fld id="{7D5BC5DA-F1D7-4F15-8D07-CE628665C013}" type="slidenum">
              <a:rPr lang="en-US" smtClean="0"/>
              <a:pPr/>
              <a:t>39</a:t>
            </a:fld>
            <a:endParaRPr lang="en-US"/>
          </a:p>
        </p:txBody>
      </p:sp>
      <p:pic>
        <p:nvPicPr>
          <p:cNvPr id="6" name="Imagine 5" descr="mutu.png"/>
          <p:cNvPicPr>
            <a:picLocks noChangeAspect="1"/>
          </p:cNvPicPr>
          <p:nvPr/>
        </p:nvPicPr>
        <p:blipFill>
          <a:blip r:embed="rId3" cstate="print"/>
          <a:stretch>
            <a:fillRect/>
          </a:stretch>
        </p:blipFill>
        <p:spPr>
          <a:xfrm>
            <a:off x="7092280" y="5157192"/>
            <a:ext cx="1857388" cy="1352269"/>
          </a:xfrm>
          <a:prstGeom prst="rect">
            <a:avLst/>
          </a:prstGeom>
        </p:spPr>
      </p:pic>
      <p:grpSp>
        <p:nvGrpSpPr>
          <p:cNvPr id="7" name="Grupare 7"/>
          <p:cNvGrpSpPr/>
          <p:nvPr/>
        </p:nvGrpSpPr>
        <p:grpSpPr>
          <a:xfrm>
            <a:off x="7929586" y="2500306"/>
            <a:ext cx="1214414" cy="1228987"/>
            <a:chOff x="7929586" y="-858420"/>
            <a:chExt cx="1214414" cy="1228987"/>
          </a:xfrm>
        </p:grpSpPr>
        <p:pic>
          <p:nvPicPr>
            <p:cNvPr id="8" name="Imagine 7" descr="ceas.png"/>
            <p:cNvPicPr>
              <a:picLocks noChangeAspect="1"/>
            </p:cNvPicPr>
            <p:nvPr/>
          </p:nvPicPr>
          <p:blipFill>
            <a:blip r:embed="rId4" cstate="print"/>
            <a:stretch>
              <a:fillRect/>
            </a:stretch>
          </p:blipFill>
          <p:spPr>
            <a:xfrm>
              <a:off x="7929586" y="-858420"/>
              <a:ext cx="1214414" cy="1228987"/>
            </a:xfrm>
            <a:prstGeom prst="rect">
              <a:avLst/>
            </a:prstGeom>
          </p:spPr>
        </p:pic>
        <p:sp>
          <p:nvSpPr>
            <p:cNvPr id="9" name="CasetăText 8"/>
            <p:cNvSpPr txBox="1"/>
            <p:nvPr/>
          </p:nvSpPr>
          <p:spPr>
            <a:xfrm>
              <a:off x="8144831" y="-286916"/>
              <a:ext cx="856325" cy="292388"/>
            </a:xfrm>
            <a:prstGeom prst="rect">
              <a:avLst/>
            </a:prstGeom>
            <a:noFill/>
          </p:spPr>
          <p:txBody>
            <a:bodyPr wrap="none" rtlCol="0">
              <a:spAutoFit/>
            </a:bodyPr>
            <a:lstStyle/>
            <a:p>
              <a:r>
                <a:rPr lang="ro-RO" sz="1300" dirty="0" smtClean="0">
                  <a:solidFill>
                    <a:srgbClr val="FF0000"/>
                  </a:solidFill>
                  <a:latin typeface="Times New Roman" pitchFamily="18" charset="0"/>
                  <a:cs typeface="Times New Roman" pitchFamily="18" charset="0"/>
                </a:rPr>
                <a:t>30 minute</a:t>
              </a:r>
              <a:endParaRPr lang="ro-RO" sz="1300" dirty="0">
                <a:solidFill>
                  <a:srgbClr val="FF0000"/>
                </a:solidFill>
                <a:latin typeface="Times New Roman" pitchFamily="18" charset="0"/>
                <a:cs typeface="Times New Roman" pitchFamily="18" charset="0"/>
              </a:endParaRPr>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dirty="0" smtClean="0"/>
              <a:t>Învăţarea şi memoria</a:t>
            </a:r>
            <a:endParaRPr lang="ro-RO" dirty="0"/>
          </a:p>
        </p:txBody>
      </p:sp>
      <p:sp>
        <p:nvSpPr>
          <p:cNvPr id="3" name="Substituent conținut 2"/>
          <p:cNvSpPr>
            <a:spLocks noGrp="1"/>
          </p:cNvSpPr>
          <p:nvPr>
            <p:ph idx="1"/>
          </p:nvPr>
        </p:nvSpPr>
        <p:spPr/>
        <p:txBody>
          <a:bodyPr/>
          <a:lstStyle/>
          <a:p>
            <a:r>
              <a:rPr lang="ro-RO" dirty="0" smtClean="0">
                <a:solidFill>
                  <a:srgbClr val="FF0000"/>
                </a:solidFill>
              </a:rPr>
              <a:t>Învăţarea are legătură cu memoria.</a:t>
            </a:r>
          </a:p>
        </p:txBody>
      </p:sp>
      <p:sp>
        <p:nvSpPr>
          <p:cNvPr id="4" name="Substituent dată 3"/>
          <p:cNvSpPr>
            <a:spLocks noGrp="1"/>
          </p:cNvSpPr>
          <p:nvPr>
            <p:ph type="dt" sz="half" idx="10"/>
          </p:nvPr>
        </p:nvSpPr>
        <p:spPr/>
        <p:txBody>
          <a:bodyPr/>
          <a:lstStyle/>
          <a:p>
            <a:fld id="{9443AB81-415B-403E-9BB8-841DB5B5CD75}" type="datetime8">
              <a:rPr lang="ro-RO" smtClean="0"/>
              <a:t>12.03.2012 12:16</a:t>
            </a:fld>
            <a:endParaRPr lang="en-US"/>
          </a:p>
        </p:txBody>
      </p:sp>
      <p:sp>
        <p:nvSpPr>
          <p:cNvPr id="5" name="Substituent număr diapozitiv 4"/>
          <p:cNvSpPr>
            <a:spLocks noGrp="1"/>
          </p:cNvSpPr>
          <p:nvPr>
            <p:ph type="sldNum" sz="quarter" idx="12"/>
          </p:nvPr>
        </p:nvSpPr>
        <p:spPr/>
        <p:txBody>
          <a:bodyPr/>
          <a:lstStyle/>
          <a:p>
            <a:fld id="{7D5BC5DA-F1D7-4F15-8D07-CE628665C013}" type="slidenum">
              <a:rPr lang="en-US" smtClean="0"/>
              <a:pPr/>
              <a:t>4</a:t>
            </a:fld>
            <a:endParaRPr lang="en-US"/>
          </a:p>
        </p:txBody>
      </p:sp>
      <p:pic>
        <p:nvPicPr>
          <p:cNvPr id="3073" name="Picture 1"/>
          <p:cNvPicPr>
            <a:picLocks noChangeAspect="1" noChangeArrowheads="1"/>
          </p:cNvPicPr>
          <p:nvPr/>
        </p:nvPicPr>
        <p:blipFill>
          <a:blip r:embed="rId3" cstate="print"/>
          <a:srcRect/>
          <a:stretch>
            <a:fillRect/>
          </a:stretch>
        </p:blipFill>
        <p:spPr bwMode="auto">
          <a:xfrm>
            <a:off x="3071802" y="2071678"/>
            <a:ext cx="2272127" cy="1373184"/>
          </a:xfrm>
          <a:prstGeom prst="rect">
            <a:avLst/>
          </a:prstGeom>
          <a:noFill/>
          <a:ln w="9525">
            <a:noFill/>
            <a:miter lim="800000"/>
            <a:headEnd/>
            <a:tailEnd/>
          </a:ln>
          <a:effectLst/>
        </p:spPr>
      </p:pic>
      <p:pic>
        <p:nvPicPr>
          <p:cNvPr id="3074" name="Picture 2"/>
          <p:cNvPicPr>
            <a:picLocks noChangeAspect="1" noChangeArrowheads="1"/>
          </p:cNvPicPr>
          <p:nvPr/>
        </p:nvPicPr>
        <p:blipFill>
          <a:blip r:embed="rId4" cstate="print"/>
          <a:srcRect/>
          <a:stretch>
            <a:fillRect/>
          </a:stretch>
        </p:blipFill>
        <p:spPr bwMode="auto">
          <a:xfrm>
            <a:off x="7358082" y="3714752"/>
            <a:ext cx="447820" cy="1285884"/>
          </a:xfrm>
          <a:prstGeom prst="rect">
            <a:avLst/>
          </a:prstGeom>
          <a:noFill/>
          <a:ln w="9525">
            <a:noFill/>
            <a:miter lim="800000"/>
            <a:headEnd/>
            <a:tailEnd/>
          </a:ln>
          <a:effectLst/>
        </p:spPr>
      </p:pic>
      <p:sp>
        <p:nvSpPr>
          <p:cNvPr id="10" name="Formă liberă 9"/>
          <p:cNvSpPr/>
          <p:nvPr/>
        </p:nvSpPr>
        <p:spPr bwMode="auto">
          <a:xfrm>
            <a:off x="4876800" y="1946810"/>
            <a:ext cx="2558473" cy="1747735"/>
          </a:xfrm>
          <a:custGeom>
            <a:avLst/>
            <a:gdLst>
              <a:gd name="connsiteX0" fmla="*/ 0 w 2558473"/>
              <a:gd name="connsiteY0" fmla="*/ 177554 h 1747735"/>
              <a:gd name="connsiteX1" fmla="*/ 314036 w 2558473"/>
              <a:gd name="connsiteY1" fmla="*/ 94426 h 1747735"/>
              <a:gd name="connsiteX2" fmla="*/ 360218 w 2558473"/>
              <a:gd name="connsiteY2" fmla="*/ 75954 h 1747735"/>
              <a:gd name="connsiteX3" fmla="*/ 471055 w 2558473"/>
              <a:gd name="connsiteY3" fmla="*/ 48245 h 1747735"/>
              <a:gd name="connsiteX4" fmla="*/ 600364 w 2558473"/>
              <a:gd name="connsiteY4" fmla="*/ 20535 h 1747735"/>
              <a:gd name="connsiteX5" fmla="*/ 637309 w 2558473"/>
              <a:gd name="connsiteY5" fmla="*/ 11299 h 1747735"/>
              <a:gd name="connsiteX6" fmla="*/ 729673 w 2558473"/>
              <a:gd name="connsiteY6" fmla="*/ 2063 h 1747735"/>
              <a:gd name="connsiteX7" fmla="*/ 1071418 w 2558473"/>
              <a:gd name="connsiteY7" fmla="*/ 85190 h 1747735"/>
              <a:gd name="connsiteX8" fmla="*/ 1071418 w 2558473"/>
              <a:gd name="connsiteY8" fmla="*/ 85190 h 1747735"/>
              <a:gd name="connsiteX9" fmla="*/ 1163782 w 2558473"/>
              <a:gd name="connsiteY9" fmla="*/ 103663 h 1747735"/>
              <a:gd name="connsiteX10" fmla="*/ 1246909 w 2558473"/>
              <a:gd name="connsiteY10" fmla="*/ 131372 h 1747735"/>
              <a:gd name="connsiteX11" fmla="*/ 1339273 w 2558473"/>
              <a:gd name="connsiteY11" fmla="*/ 223735 h 1747735"/>
              <a:gd name="connsiteX12" fmla="*/ 1394691 w 2558473"/>
              <a:gd name="connsiteY12" fmla="*/ 288390 h 1747735"/>
              <a:gd name="connsiteX13" fmla="*/ 1440873 w 2558473"/>
              <a:gd name="connsiteY13" fmla="*/ 316099 h 1747735"/>
              <a:gd name="connsiteX14" fmla="*/ 1468582 w 2558473"/>
              <a:gd name="connsiteY14" fmla="*/ 334572 h 1747735"/>
              <a:gd name="connsiteX15" fmla="*/ 1533236 w 2558473"/>
              <a:gd name="connsiteY15" fmla="*/ 362281 h 1747735"/>
              <a:gd name="connsiteX16" fmla="*/ 1625600 w 2558473"/>
              <a:gd name="connsiteY16" fmla="*/ 408463 h 1747735"/>
              <a:gd name="connsiteX17" fmla="*/ 1791855 w 2558473"/>
              <a:gd name="connsiteY17" fmla="*/ 454645 h 1747735"/>
              <a:gd name="connsiteX18" fmla="*/ 1865745 w 2558473"/>
              <a:gd name="connsiteY18" fmla="*/ 473117 h 1747735"/>
              <a:gd name="connsiteX19" fmla="*/ 1921164 w 2558473"/>
              <a:gd name="connsiteY19" fmla="*/ 491590 h 1747735"/>
              <a:gd name="connsiteX20" fmla="*/ 1939636 w 2558473"/>
              <a:gd name="connsiteY20" fmla="*/ 519299 h 1747735"/>
              <a:gd name="connsiteX21" fmla="*/ 1976582 w 2558473"/>
              <a:gd name="connsiteY21" fmla="*/ 611663 h 1747735"/>
              <a:gd name="connsiteX22" fmla="*/ 1985818 w 2558473"/>
              <a:gd name="connsiteY22" fmla="*/ 657845 h 1747735"/>
              <a:gd name="connsiteX23" fmla="*/ 2032000 w 2558473"/>
              <a:gd name="connsiteY23" fmla="*/ 787154 h 1747735"/>
              <a:gd name="connsiteX24" fmla="*/ 2068945 w 2558473"/>
              <a:gd name="connsiteY24" fmla="*/ 824099 h 1747735"/>
              <a:gd name="connsiteX25" fmla="*/ 2161309 w 2558473"/>
              <a:gd name="connsiteY25" fmla="*/ 925699 h 1747735"/>
              <a:gd name="connsiteX26" fmla="*/ 2189018 w 2558473"/>
              <a:gd name="connsiteY26" fmla="*/ 953408 h 1747735"/>
              <a:gd name="connsiteX27" fmla="*/ 2225964 w 2558473"/>
              <a:gd name="connsiteY27" fmla="*/ 990354 h 1747735"/>
              <a:gd name="connsiteX28" fmla="*/ 2235200 w 2558473"/>
              <a:gd name="connsiteY28" fmla="*/ 1027299 h 1747735"/>
              <a:gd name="connsiteX29" fmla="*/ 2244436 w 2558473"/>
              <a:gd name="connsiteY29" fmla="*/ 1082717 h 1747735"/>
              <a:gd name="connsiteX30" fmla="*/ 2299855 w 2558473"/>
              <a:gd name="connsiteY30" fmla="*/ 1175081 h 1747735"/>
              <a:gd name="connsiteX31" fmla="*/ 2318327 w 2558473"/>
              <a:gd name="connsiteY31" fmla="*/ 1230499 h 1747735"/>
              <a:gd name="connsiteX32" fmla="*/ 2336800 w 2558473"/>
              <a:gd name="connsiteY32" fmla="*/ 1267445 h 1747735"/>
              <a:gd name="connsiteX33" fmla="*/ 2364509 w 2558473"/>
              <a:gd name="connsiteY33" fmla="*/ 1359808 h 1747735"/>
              <a:gd name="connsiteX34" fmla="*/ 2382982 w 2558473"/>
              <a:gd name="connsiteY34" fmla="*/ 1387517 h 1747735"/>
              <a:gd name="connsiteX35" fmla="*/ 2392218 w 2558473"/>
              <a:gd name="connsiteY35" fmla="*/ 1415226 h 1747735"/>
              <a:gd name="connsiteX36" fmla="*/ 2401455 w 2558473"/>
              <a:gd name="connsiteY36" fmla="*/ 1452172 h 1747735"/>
              <a:gd name="connsiteX37" fmla="*/ 2438400 w 2558473"/>
              <a:gd name="connsiteY37" fmla="*/ 1507590 h 1747735"/>
              <a:gd name="connsiteX38" fmla="*/ 2475345 w 2558473"/>
              <a:gd name="connsiteY38" fmla="*/ 1563008 h 1747735"/>
              <a:gd name="connsiteX39" fmla="*/ 2493818 w 2558473"/>
              <a:gd name="connsiteY39" fmla="*/ 1599954 h 1747735"/>
              <a:gd name="connsiteX40" fmla="*/ 2512291 w 2558473"/>
              <a:gd name="connsiteY40" fmla="*/ 1655372 h 1747735"/>
              <a:gd name="connsiteX41" fmla="*/ 2530764 w 2558473"/>
              <a:gd name="connsiteY41" fmla="*/ 1683081 h 1747735"/>
              <a:gd name="connsiteX42" fmla="*/ 2558473 w 2558473"/>
              <a:gd name="connsiteY42" fmla="*/ 1747735 h 1747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558473" h="1747735">
                <a:moveTo>
                  <a:pt x="0" y="177554"/>
                </a:moveTo>
                <a:cubicBezTo>
                  <a:pt x="104679" y="149845"/>
                  <a:pt x="213496" y="134640"/>
                  <a:pt x="314036" y="94426"/>
                </a:cubicBezTo>
                <a:cubicBezTo>
                  <a:pt x="329430" y="88269"/>
                  <a:pt x="344489" y="81197"/>
                  <a:pt x="360218" y="75954"/>
                </a:cubicBezTo>
                <a:cubicBezTo>
                  <a:pt x="417399" y="56894"/>
                  <a:pt x="418701" y="59267"/>
                  <a:pt x="471055" y="48245"/>
                </a:cubicBezTo>
                <a:cubicBezTo>
                  <a:pt x="514191" y="39164"/>
                  <a:pt x="557599" y="31226"/>
                  <a:pt x="600364" y="20535"/>
                </a:cubicBezTo>
                <a:cubicBezTo>
                  <a:pt x="612679" y="17456"/>
                  <a:pt x="624743" y="13094"/>
                  <a:pt x="637309" y="11299"/>
                </a:cubicBezTo>
                <a:cubicBezTo>
                  <a:pt x="667940" y="6923"/>
                  <a:pt x="698885" y="5142"/>
                  <a:pt x="729673" y="2063"/>
                </a:cubicBezTo>
                <a:cubicBezTo>
                  <a:pt x="921044" y="18010"/>
                  <a:pt x="805199" y="0"/>
                  <a:pt x="1071418" y="85190"/>
                </a:cubicBezTo>
                <a:lnTo>
                  <a:pt x="1071418" y="85190"/>
                </a:lnTo>
                <a:cubicBezTo>
                  <a:pt x="1102206" y="91348"/>
                  <a:pt x="1133418" y="95672"/>
                  <a:pt x="1163782" y="103663"/>
                </a:cubicBezTo>
                <a:cubicBezTo>
                  <a:pt x="1192028" y="111096"/>
                  <a:pt x="1246909" y="131372"/>
                  <a:pt x="1246909" y="131372"/>
                </a:cubicBezTo>
                <a:cubicBezTo>
                  <a:pt x="1309395" y="214686"/>
                  <a:pt x="1230209" y="114671"/>
                  <a:pt x="1339273" y="223735"/>
                </a:cubicBezTo>
                <a:cubicBezTo>
                  <a:pt x="1376733" y="261195"/>
                  <a:pt x="1354473" y="258227"/>
                  <a:pt x="1394691" y="288390"/>
                </a:cubicBezTo>
                <a:cubicBezTo>
                  <a:pt x="1409053" y="299161"/>
                  <a:pt x="1425649" y="306584"/>
                  <a:pt x="1440873" y="316099"/>
                </a:cubicBezTo>
                <a:cubicBezTo>
                  <a:pt x="1450286" y="321982"/>
                  <a:pt x="1458653" y="329608"/>
                  <a:pt x="1468582" y="334572"/>
                </a:cubicBezTo>
                <a:cubicBezTo>
                  <a:pt x="1489554" y="345058"/>
                  <a:pt x="1512021" y="352297"/>
                  <a:pt x="1533236" y="362281"/>
                </a:cubicBezTo>
                <a:cubicBezTo>
                  <a:pt x="1564382" y="376938"/>
                  <a:pt x="1593183" y="396886"/>
                  <a:pt x="1625600" y="408463"/>
                </a:cubicBezTo>
                <a:cubicBezTo>
                  <a:pt x="1679766" y="427808"/>
                  <a:pt x="1736316" y="439692"/>
                  <a:pt x="1791855" y="454645"/>
                </a:cubicBezTo>
                <a:cubicBezTo>
                  <a:pt x="1816370" y="461245"/>
                  <a:pt x="1841334" y="466142"/>
                  <a:pt x="1865745" y="473117"/>
                </a:cubicBezTo>
                <a:cubicBezTo>
                  <a:pt x="1884468" y="478466"/>
                  <a:pt x="1921164" y="491590"/>
                  <a:pt x="1921164" y="491590"/>
                </a:cubicBezTo>
                <a:cubicBezTo>
                  <a:pt x="1927321" y="500826"/>
                  <a:pt x="1934672" y="509370"/>
                  <a:pt x="1939636" y="519299"/>
                </a:cubicBezTo>
                <a:cubicBezTo>
                  <a:pt x="1945867" y="531761"/>
                  <a:pt x="1970441" y="587098"/>
                  <a:pt x="1976582" y="611663"/>
                </a:cubicBezTo>
                <a:cubicBezTo>
                  <a:pt x="1980390" y="626893"/>
                  <a:pt x="1982010" y="642615"/>
                  <a:pt x="1985818" y="657845"/>
                </a:cubicBezTo>
                <a:cubicBezTo>
                  <a:pt x="1994645" y="693151"/>
                  <a:pt x="2012292" y="756184"/>
                  <a:pt x="2032000" y="787154"/>
                </a:cubicBezTo>
                <a:cubicBezTo>
                  <a:pt x="2041350" y="801847"/>
                  <a:pt x="2057374" y="811082"/>
                  <a:pt x="2068945" y="824099"/>
                </a:cubicBezTo>
                <a:cubicBezTo>
                  <a:pt x="2175475" y="943945"/>
                  <a:pt x="2021367" y="785757"/>
                  <a:pt x="2161309" y="925699"/>
                </a:cubicBezTo>
                <a:lnTo>
                  <a:pt x="2189018" y="953408"/>
                </a:lnTo>
                <a:lnTo>
                  <a:pt x="2225964" y="990354"/>
                </a:lnTo>
                <a:cubicBezTo>
                  <a:pt x="2229043" y="1002669"/>
                  <a:pt x="2232711" y="1014852"/>
                  <a:pt x="2235200" y="1027299"/>
                </a:cubicBezTo>
                <a:cubicBezTo>
                  <a:pt x="2238873" y="1045663"/>
                  <a:pt x="2236930" y="1065560"/>
                  <a:pt x="2244436" y="1082717"/>
                </a:cubicBezTo>
                <a:cubicBezTo>
                  <a:pt x="2258827" y="1115611"/>
                  <a:pt x="2283798" y="1142967"/>
                  <a:pt x="2299855" y="1175081"/>
                </a:cubicBezTo>
                <a:cubicBezTo>
                  <a:pt x="2308563" y="1192497"/>
                  <a:pt x="2311095" y="1212420"/>
                  <a:pt x="2318327" y="1230499"/>
                </a:cubicBezTo>
                <a:cubicBezTo>
                  <a:pt x="2323441" y="1243283"/>
                  <a:pt x="2330642" y="1255130"/>
                  <a:pt x="2336800" y="1267445"/>
                </a:cubicBezTo>
                <a:cubicBezTo>
                  <a:pt x="2345452" y="1310708"/>
                  <a:pt x="2344256" y="1319303"/>
                  <a:pt x="2364509" y="1359808"/>
                </a:cubicBezTo>
                <a:cubicBezTo>
                  <a:pt x="2369473" y="1369737"/>
                  <a:pt x="2376824" y="1378281"/>
                  <a:pt x="2382982" y="1387517"/>
                </a:cubicBezTo>
                <a:cubicBezTo>
                  <a:pt x="2386061" y="1396753"/>
                  <a:pt x="2389543" y="1405865"/>
                  <a:pt x="2392218" y="1415226"/>
                </a:cubicBezTo>
                <a:cubicBezTo>
                  <a:pt x="2395705" y="1427432"/>
                  <a:pt x="2395778" y="1440818"/>
                  <a:pt x="2401455" y="1452172"/>
                </a:cubicBezTo>
                <a:cubicBezTo>
                  <a:pt x="2411384" y="1472029"/>
                  <a:pt x="2438400" y="1507590"/>
                  <a:pt x="2438400" y="1507590"/>
                </a:cubicBezTo>
                <a:cubicBezTo>
                  <a:pt x="2458212" y="1567029"/>
                  <a:pt x="2432104" y="1502470"/>
                  <a:pt x="2475345" y="1563008"/>
                </a:cubicBezTo>
                <a:cubicBezTo>
                  <a:pt x="2483348" y="1574212"/>
                  <a:pt x="2488704" y="1587170"/>
                  <a:pt x="2493818" y="1599954"/>
                </a:cubicBezTo>
                <a:cubicBezTo>
                  <a:pt x="2501050" y="1618033"/>
                  <a:pt x="2501490" y="1639170"/>
                  <a:pt x="2512291" y="1655372"/>
                </a:cubicBezTo>
                <a:lnTo>
                  <a:pt x="2530764" y="1683081"/>
                </a:lnTo>
                <a:cubicBezTo>
                  <a:pt x="2550613" y="1742630"/>
                  <a:pt x="2535467" y="1724731"/>
                  <a:pt x="2558473" y="1747735"/>
                </a:cubicBezTo>
              </a:path>
            </a:pathLst>
          </a:cu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ro-RO" sz="2400" b="0" i="0" u="none" strike="noStrike" cap="none" normalizeH="0" baseline="0" dirty="0" smtClean="0">
              <a:ln>
                <a:noFill/>
              </a:ln>
              <a:noFill/>
              <a:effectLst/>
              <a:latin typeface="Times"/>
            </a:endParaRPr>
          </a:p>
        </p:txBody>
      </p:sp>
      <p:sp>
        <p:nvSpPr>
          <p:cNvPr id="11" name="CasetăText 10"/>
          <p:cNvSpPr txBox="1"/>
          <p:nvPr/>
        </p:nvSpPr>
        <p:spPr>
          <a:xfrm>
            <a:off x="5786446" y="2500306"/>
            <a:ext cx="2127505" cy="369332"/>
          </a:xfrm>
          <a:prstGeom prst="rect">
            <a:avLst/>
          </a:prstGeom>
          <a:noFill/>
        </p:spPr>
        <p:txBody>
          <a:bodyPr wrap="none" rtlCol="0">
            <a:spAutoFit/>
          </a:bodyPr>
          <a:lstStyle/>
          <a:p>
            <a:r>
              <a:rPr lang="ro-RO" dirty="0" smtClean="0">
                <a:latin typeface="Times New Roman" pitchFamily="18" charset="0"/>
                <a:cs typeface="Times New Roman" pitchFamily="18" charset="0"/>
              </a:rPr>
              <a:t>obţinerea informaţiei</a:t>
            </a:r>
            <a:endParaRPr lang="ro-RO" dirty="0">
              <a:latin typeface="Times New Roman" pitchFamily="18" charset="0"/>
              <a:cs typeface="Times New Roman" pitchFamily="18" charset="0"/>
            </a:endParaRPr>
          </a:p>
        </p:txBody>
      </p:sp>
      <p:pic>
        <p:nvPicPr>
          <p:cNvPr id="3075" name="Picture 3"/>
          <p:cNvPicPr>
            <a:picLocks noChangeAspect="1" noChangeArrowheads="1"/>
          </p:cNvPicPr>
          <p:nvPr/>
        </p:nvPicPr>
        <p:blipFill>
          <a:blip r:embed="rId5" cstate="print"/>
          <a:srcRect/>
          <a:stretch>
            <a:fillRect/>
          </a:stretch>
        </p:blipFill>
        <p:spPr bwMode="auto">
          <a:xfrm>
            <a:off x="3428992" y="4500570"/>
            <a:ext cx="1932597" cy="1505727"/>
          </a:xfrm>
          <a:prstGeom prst="rect">
            <a:avLst/>
          </a:prstGeom>
          <a:noFill/>
          <a:ln w="9525">
            <a:noFill/>
            <a:miter lim="800000"/>
            <a:headEnd/>
            <a:tailEnd/>
          </a:ln>
          <a:effectLst/>
        </p:spPr>
      </p:pic>
      <p:sp>
        <p:nvSpPr>
          <p:cNvPr id="14" name="Formă liberă 13"/>
          <p:cNvSpPr/>
          <p:nvPr/>
        </p:nvSpPr>
        <p:spPr bwMode="auto">
          <a:xfrm>
            <a:off x="4467225" y="3829050"/>
            <a:ext cx="2924175" cy="1038225"/>
          </a:xfrm>
          <a:custGeom>
            <a:avLst/>
            <a:gdLst>
              <a:gd name="connsiteX0" fmla="*/ 2924175 w 2924175"/>
              <a:gd name="connsiteY0" fmla="*/ 0 h 1038225"/>
              <a:gd name="connsiteX1" fmla="*/ 2457450 w 2924175"/>
              <a:gd name="connsiteY1" fmla="*/ 57150 h 1038225"/>
              <a:gd name="connsiteX2" fmla="*/ 1895475 w 2924175"/>
              <a:gd name="connsiteY2" fmla="*/ 66675 h 1038225"/>
              <a:gd name="connsiteX3" fmla="*/ 1771650 w 2924175"/>
              <a:gd name="connsiteY3" fmla="*/ 85725 h 1038225"/>
              <a:gd name="connsiteX4" fmla="*/ 1695450 w 2924175"/>
              <a:gd name="connsiteY4" fmla="*/ 114300 h 1038225"/>
              <a:gd name="connsiteX5" fmla="*/ 1619250 w 2924175"/>
              <a:gd name="connsiteY5" fmla="*/ 133350 h 1038225"/>
              <a:gd name="connsiteX6" fmla="*/ 1533525 w 2924175"/>
              <a:gd name="connsiteY6" fmla="*/ 142875 h 1038225"/>
              <a:gd name="connsiteX7" fmla="*/ 1276350 w 2924175"/>
              <a:gd name="connsiteY7" fmla="*/ 180975 h 1038225"/>
              <a:gd name="connsiteX8" fmla="*/ 1133475 w 2924175"/>
              <a:gd name="connsiteY8" fmla="*/ 228600 h 1038225"/>
              <a:gd name="connsiteX9" fmla="*/ 1095375 w 2924175"/>
              <a:gd name="connsiteY9" fmla="*/ 247650 h 1038225"/>
              <a:gd name="connsiteX10" fmla="*/ 1057275 w 2924175"/>
              <a:gd name="connsiteY10" fmla="*/ 257175 h 1038225"/>
              <a:gd name="connsiteX11" fmla="*/ 962025 w 2924175"/>
              <a:gd name="connsiteY11" fmla="*/ 285750 h 1038225"/>
              <a:gd name="connsiteX12" fmla="*/ 857250 w 2924175"/>
              <a:gd name="connsiteY12" fmla="*/ 314325 h 1038225"/>
              <a:gd name="connsiteX13" fmla="*/ 771525 w 2924175"/>
              <a:gd name="connsiteY13" fmla="*/ 352425 h 1038225"/>
              <a:gd name="connsiteX14" fmla="*/ 742950 w 2924175"/>
              <a:gd name="connsiteY14" fmla="*/ 361950 h 1038225"/>
              <a:gd name="connsiteX15" fmla="*/ 714375 w 2924175"/>
              <a:gd name="connsiteY15" fmla="*/ 381000 h 1038225"/>
              <a:gd name="connsiteX16" fmla="*/ 590550 w 2924175"/>
              <a:gd name="connsiteY16" fmla="*/ 419100 h 1038225"/>
              <a:gd name="connsiteX17" fmla="*/ 504825 w 2924175"/>
              <a:gd name="connsiteY17" fmla="*/ 447675 h 1038225"/>
              <a:gd name="connsiteX18" fmla="*/ 400050 w 2924175"/>
              <a:gd name="connsiteY18" fmla="*/ 485775 h 1038225"/>
              <a:gd name="connsiteX19" fmla="*/ 390525 w 2924175"/>
              <a:gd name="connsiteY19" fmla="*/ 514350 h 1038225"/>
              <a:gd name="connsiteX20" fmla="*/ 371475 w 2924175"/>
              <a:gd name="connsiteY20" fmla="*/ 542925 h 1038225"/>
              <a:gd name="connsiteX21" fmla="*/ 352425 w 2924175"/>
              <a:gd name="connsiteY21" fmla="*/ 581025 h 1038225"/>
              <a:gd name="connsiteX22" fmla="*/ 333375 w 2924175"/>
              <a:gd name="connsiteY22" fmla="*/ 609600 h 1038225"/>
              <a:gd name="connsiteX23" fmla="*/ 285750 w 2924175"/>
              <a:gd name="connsiteY23" fmla="*/ 685800 h 1038225"/>
              <a:gd name="connsiteX24" fmla="*/ 209550 w 2924175"/>
              <a:gd name="connsiteY24" fmla="*/ 733425 h 1038225"/>
              <a:gd name="connsiteX25" fmla="*/ 152400 w 2924175"/>
              <a:gd name="connsiteY25" fmla="*/ 781050 h 1038225"/>
              <a:gd name="connsiteX26" fmla="*/ 123825 w 2924175"/>
              <a:gd name="connsiteY26" fmla="*/ 790575 h 1038225"/>
              <a:gd name="connsiteX27" fmla="*/ 76200 w 2924175"/>
              <a:gd name="connsiteY27" fmla="*/ 876300 h 1038225"/>
              <a:gd name="connsiteX28" fmla="*/ 57150 w 2924175"/>
              <a:gd name="connsiteY28" fmla="*/ 904875 h 1038225"/>
              <a:gd name="connsiteX29" fmla="*/ 28575 w 2924175"/>
              <a:gd name="connsiteY29" fmla="*/ 962025 h 1038225"/>
              <a:gd name="connsiteX30" fmla="*/ 9525 w 2924175"/>
              <a:gd name="connsiteY30" fmla="*/ 1019175 h 1038225"/>
              <a:gd name="connsiteX31" fmla="*/ 0 w 2924175"/>
              <a:gd name="connsiteY31" fmla="*/ 1038225 h 1038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924175" h="1038225">
                <a:moveTo>
                  <a:pt x="2924175" y="0"/>
                </a:moveTo>
                <a:cubicBezTo>
                  <a:pt x="2757784" y="41598"/>
                  <a:pt x="2776409" y="38749"/>
                  <a:pt x="2457450" y="57150"/>
                </a:cubicBezTo>
                <a:cubicBezTo>
                  <a:pt x="2270409" y="67941"/>
                  <a:pt x="2082800" y="63500"/>
                  <a:pt x="1895475" y="66675"/>
                </a:cubicBezTo>
                <a:cubicBezTo>
                  <a:pt x="1849206" y="72459"/>
                  <a:pt x="1815285" y="74816"/>
                  <a:pt x="1771650" y="85725"/>
                </a:cubicBezTo>
                <a:cubicBezTo>
                  <a:pt x="1738054" y="94124"/>
                  <a:pt x="1733325" y="102646"/>
                  <a:pt x="1695450" y="114300"/>
                </a:cubicBezTo>
                <a:cubicBezTo>
                  <a:pt x="1670426" y="122000"/>
                  <a:pt x="1645033" y="128800"/>
                  <a:pt x="1619250" y="133350"/>
                </a:cubicBezTo>
                <a:cubicBezTo>
                  <a:pt x="1590937" y="138346"/>
                  <a:pt x="1562002" y="138920"/>
                  <a:pt x="1533525" y="142875"/>
                </a:cubicBezTo>
                <a:lnTo>
                  <a:pt x="1276350" y="180975"/>
                </a:lnTo>
                <a:cubicBezTo>
                  <a:pt x="1228725" y="196850"/>
                  <a:pt x="1178376" y="206149"/>
                  <a:pt x="1133475" y="228600"/>
                </a:cubicBezTo>
                <a:cubicBezTo>
                  <a:pt x="1120775" y="234950"/>
                  <a:pt x="1108670" y="242664"/>
                  <a:pt x="1095375" y="247650"/>
                </a:cubicBezTo>
                <a:cubicBezTo>
                  <a:pt x="1083118" y="252247"/>
                  <a:pt x="1069862" y="253579"/>
                  <a:pt x="1057275" y="257175"/>
                </a:cubicBezTo>
                <a:cubicBezTo>
                  <a:pt x="1025402" y="266281"/>
                  <a:pt x="993472" y="275268"/>
                  <a:pt x="962025" y="285750"/>
                </a:cubicBezTo>
                <a:cubicBezTo>
                  <a:pt x="870246" y="316343"/>
                  <a:pt x="960885" y="297053"/>
                  <a:pt x="857250" y="314325"/>
                </a:cubicBezTo>
                <a:cubicBezTo>
                  <a:pt x="813957" y="335972"/>
                  <a:pt x="820172" y="334182"/>
                  <a:pt x="771525" y="352425"/>
                </a:cubicBezTo>
                <a:cubicBezTo>
                  <a:pt x="762124" y="355950"/>
                  <a:pt x="751930" y="357460"/>
                  <a:pt x="742950" y="361950"/>
                </a:cubicBezTo>
                <a:cubicBezTo>
                  <a:pt x="732711" y="367070"/>
                  <a:pt x="724836" y="376351"/>
                  <a:pt x="714375" y="381000"/>
                </a:cubicBezTo>
                <a:cubicBezTo>
                  <a:pt x="686725" y="393289"/>
                  <a:pt x="617335" y="410730"/>
                  <a:pt x="590550" y="419100"/>
                </a:cubicBezTo>
                <a:cubicBezTo>
                  <a:pt x="561800" y="428084"/>
                  <a:pt x="533229" y="437650"/>
                  <a:pt x="504825" y="447675"/>
                </a:cubicBezTo>
                <a:cubicBezTo>
                  <a:pt x="322923" y="511876"/>
                  <a:pt x="490003" y="455791"/>
                  <a:pt x="400050" y="485775"/>
                </a:cubicBezTo>
                <a:cubicBezTo>
                  <a:pt x="396875" y="495300"/>
                  <a:pt x="395015" y="505370"/>
                  <a:pt x="390525" y="514350"/>
                </a:cubicBezTo>
                <a:cubicBezTo>
                  <a:pt x="385405" y="524589"/>
                  <a:pt x="377155" y="532986"/>
                  <a:pt x="371475" y="542925"/>
                </a:cubicBezTo>
                <a:cubicBezTo>
                  <a:pt x="364430" y="555253"/>
                  <a:pt x="359470" y="568697"/>
                  <a:pt x="352425" y="581025"/>
                </a:cubicBezTo>
                <a:cubicBezTo>
                  <a:pt x="346745" y="590964"/>
                  <a:pt x="339055" y="599661"/>
                  <a:pt x="333375" y="609600"/>
                </a:cubicBezTo>
                <a:cubicBezTo>
                  <a:pt x="313255" y="644810"/>
                  <a:pt x="316103" y="655447"/>
                  <a:pt x="285750" y="685800"/>
                </a:cubicBezTo>
                <a:cubicBezTo>
                  <a:pt x="255397" y="716153"/>
                  <a:pt x="244760" y="713305"/>
                  <a:pt x="209550" y="733425"/>
                </a:cubicBezTo>
                <a:cubicBezTo>
                  <a:pt x="100479" y="795751"/>
                  <a:pt x="270601" y="702249"/>
                  <a:pt x="152400" y="781050"/>
                </a:cubicBezTo>
                <a:cubicBezTo>
                  <a:pt x="144046" y="786619"/>
                  <a:pt x="133350" y="787400"/>
                  <a:pt x="123825" y="790575"/>
                </a:cubicBezTo>
                <a:cubicBezTo>
                  <a:pt x="107060" y="840870"/>
                  <a:pt x="119869" y="810796"/>
                  <a:pt x="76200" y="876300"/>
                </a:cubicBezTo>
                <a:cubicBezTo>
                  <a:pt x="69850" y="885825"/>
                  <a:pt x="60770" y="894015"/>
                  <a:pt x="57150" y="904875"/>
                </a:cubicBezTo>
                <a:cubicBezTo>
                  <a:pt x="22412" y="1009088"/>
                  <a:pt x="77814" y="851238"/>
                  <a:pt x="28575" y="962025"/>
                </a:cubicBezTo>
                <a:cubicBezTo>
                  <a:pt x="20420" y="980375"/>
                  <a:pt x="18505" y="1001214"/>
                  <a:pt x="9525" y="1019175"/>
                </a:cubicBezTo>
                <a:lnTo>
                  <a:pt x="0" y="1038225"/>
                </a:lnTo>
              </a:path>
            </a:pathLst>
          </a:cu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ro-RO" sz="2400" b="0" i="0" u="none" strike="noStrike" cap="none" normalizeH="0" baseline="0" smtClean="0">
              <a:ln>
                <a:noFill/>
              </a:ln>
              <a:solidFill>
                <a:schemeClr val="tx1"/>
              </a:solidFill>
              <a:effectLst/>
              <a:latin typeface="Times"/>
            </a:endParaRPr>
          </a:p>
        </p:txBody>
      </p:sp>
      <p:sp>
        <p:nvSpPr>
          <p:cNvPr id="15" name="CasetăText 14"/>
          <p:cNvSpPr txBox="1"/>
          <p:nvPr/>
        </p:nvSpPr>
        <p:spPr>
          <a:xfrm>
            <a:off x="4643438" y="3786190"/>
            <a:ext cx="2255746" cy="369332"/>
          </a:xfrm>
          <a:prstGeom prst="rect">
            <a:avLst/>
          </a:prstGeom>
          <a:noFill/>
        </p:spPr>
        <p:txBody>
          <a:bodyPr wrap="none" rtlCol="0">
            <a:spAutoFit/>
          </a:bodyPr>
          <a:lstStyle/>
          <a:p>
            <a:r>
              <a:rPr lang="ro-RO" dirty="0" smtClean="0">
                <a:latin typeface="Times New Roman" pitchFamily="18" charset="0"/>
                <a:cs typeface="Times New Roman" pitchFamily="18" charset="0"/>
              </a:rPr>
              <a:t>procesarea informaţiei</a:t>
            </a:r>
            <a:endParaRPr lang="ro-RO" dirty="0">
              <a:latin typeface="Times New Roman" pitchFamily="18" charset="0"/>
              <a:cs typeface="Times New Roman" pitchFamily="18" charset="0"/>
            </a:endParaRPr>
          </a:p>
        </p:txBody>
      </p:sp>
      <p:pic>
        <p:nvPicPr>
          <p:cNvPr id="3076" name="Picture 4"/>
          <p:cNvPicPr>
            <a:picLocks noChangeAspect="1" noChangeArrowheads="1"/>
          </p:cNvPicPr>
          <p:nvPr/>
        </p:nvPicPr>
        <p:blipFill>
          <a:blip r:embed="rId6" cstate="print"/>
          <a:srcRect/>
          <a:stretch>
            <a:fillRect/>
          </a:stretch>
        </p:blipFill>
        <p:spPr bwMode="auto">
          <a:xfrm>
            <a:off x="251520" y="3068960"/>
            <a:ext cx="2139174" cy="2806602"/>
          </a:xfrm>
          <a:prstGeom prst="rect">
            <a:avLst/>
          </a:prstGeom>
          <a:noFill/>
          <a:ln w="9525">
            <a:noFill/>
            <a:miter lim="800000"/>
            <a:headEnd/>
            <a:tailEnd/>
          </a:ln>
          <a:effectLst/>
        </p:spPr>
      </p:pic>
      <p:sp>
        <p:nvSpPr>
          <p:cNvPr id="18" name="Formă liberă 17"/>
          <p:cNvSpPr/>
          <p:nvPr/>
        </p:nvSpPr>
        <p:spPr bwMode="auto">
          <a:xfrm>
            <a:off x="1320800" y="3205018"/>
            <a:ext cx="2687782" cy="1699491"/>
          </a:xfrm>
          <a:custGeom>
            <a:avLst/>
            <a:gdLst>
              <a:gd name="connsiteX0" fmla="*/ 2687782 w 2687782"/>
              <a:gd name="connsiteY0" fmla="*/ 1699491 h 1699491"/>
              <a:gd name="connsiteX1" fmla="*/ 2493818 w 2687782"/>
              <a:gd name="connsiteY1" fmla="*/ 1440873 h 1699491"/>
              <a:gd name="connsiteX2" fmla="*/ 2401455 w 2687782"/>
              <a:gd name="connsiteY2" fmla="*/ 1311564 h 1699491"/>
              <a:gd name="connsiteX3" fmla="*/ 2281382 w 2687782"/>
              <a:gd name="connsiteY3" fmla="*/ 1062182 h 1699491"/>
              <a:gd name="connsiteX4" fmla="*/ 2216727 w 2687782"/>
              <a:gd name="connsiteY4" fmla="*/ 923637 h 1699491"/>
              <a:gd name="connsiteX5" fmla="*/ 2124364 w 2687782"/>
              <a:gd name="connsiteY5" fmla="*/ 794327 h 1699491"/>
              <a:gd name="connsiteX6" fmla="*/ 2078182 w 2687782"/>
              <a:gd name="connsiteY6" fmla="*/ 711200 h 1699491"/>
              <a:gd name="connsiteX7" fmla="*/ 1958109 w 2687782"/>
              <a:gd name="connsiteY7" fmla="*/ 544946 h 1699491"/>
              <a:gd name="connsiteX8" fmla="*/ 1754909 w 2687782"/>
              <a:gd name="connsiteY8" fmla="*/ 369455 h 1699491"/>
              <a:gd name="connsiteX9" fmla="*/ 1496291 w 2687782"/>
              <a:gd name="connsiteY9" fmla="*/ 249382 h 1699491"/>
              <a:gd name="connsiteX10" fmla="*/ 1256145 w 2687782"/>
              <a:gd name="connsiteY10" fmla="*/ 175491 h 1699491"/>
              <a:gd name="connsiteX11" fmla="*/ 997527 w 2687782"/>
              <a:gd name="connsiteY11" fmla="*/ 64655 h 1699491"/>
              <a:gd name="connsiteX12" fmla="*/ 905164 w 2687782"/>
              <a:gd name="connsiteY12" fmla="*/ 27709 h 1699491"/>
              <a:gd name="connsiteX13" fmla="*/ 840509 w 2687782"/>
              <a:gd name="connsiteY13" fmla="*/ 0 h 1699491"/>
              <a:gd name="connsiteX14" fmla="*/ 387927 w 2687782"/>
              <a:gd name="connsiteY14" fmla="*/ 9237 h 1699491"/>
              <a:gd name="connsiteX15" fmla="*/ 314036 w 2687782"/>
              <a:gd name="connsiteY15" fmla="*/ 83127 h 1699491"/>
              <a:gd name="connsiteX16" fmla="*/ 277091 w 2687782"/>
              <a:gd name="connsiteY16" fmla="*/ 157018 h 1699491"/>
              <a:gd name="connsiteX17" fmla="*/ 240145 w 2687782"/>
              <a:gd name="connsiteY17" fmla="*/ 249382 h 1699491"/>
              <a:gd name="connsiteX18" fmla="*/ 193964 w 2687782"/>
              <a:gd name="connsiteY18" fmla="*/ 304800 h 1699491"/>
              <a:gd name="connsiteX19" fmla="*/ 175491 w 2687782"/>
              <a:gd name="connsiteY19" fmla="*/ 332509 h 1699491"/>
              <a:gd name="connsiteX20" fmla="*/ 110836 w 2687782"/>
              <a:gd name="connsiteY20" fmla="*/ 387927 h 1699491"/>
              <a:gd name="connsiteX21" fmla="*/ 92364 w 2687782"/>
              <a:gd name="connsiteY21" fmla="*/ 424873 h 1699491"/>
              <a:gd name="connsiteX22" fmla="*/ 64655 w 2687782"/>
              <a:gd name="connsiteY22" fmla="*/ 480291 h 1699491"/>
              <a:gd name="connsiteX23" fmla="*/ 9236 w 2687782"/>
              <a:gd name="connsiteY23" fmla="*/ 535709 h 1699491"/>
              <a:gd name="connsiteX24" fmla="*/ 0 w 2687782"/>
              <a:gd name="connsiteY24" fmla="*/ 563418 h 1699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687782" h="1699491">
                <a:moveTo>
                  <a:pt x="2687782" y="1699491"/>
                </a:moveTo>
                <a:cubicBezTo>
                  <a:pt x="2623127" y="1613285"/>
                  <a:pt x="2560506" y="1525516"/>
                  <a:pt x="2493818" y="1440873"/>
                </a:cubicBezTo>
                <a:cubicBezTo>
                  <a:pt x="2410617" y="1335272"/>
                  <a:pt x="2479473" y="1467601"/>
                  <a:pt x="2401455" y="1311564"/>
                </a:cubicBezTo>
                <a:cubicBezTo>
                  <a:pt x="2360195" y="1229043"/>
                  <a:pt x="2321048" y="1145481"/>
                  <a:pt x="2281382" y="1062182"/>
                </a:cubicBezTo>
                <a:cubicBezTo>
                  <a:pt x="2259471" y="1016170"/>
                  <a:pt x="2246348" y="965107"/>
                  <a:pt x="2216727" y="923637"/>
                </a:cubicBezTo>
                <a:cubicBezTo>
                  <a:pt x="2185939" y="880534"/>
                  <a:pt x="2153299" y="838695"/>
                  <a:pt x="2124364" y="794327"/>
                </a:cubicBezTo>
                <a:cubicBezTo>
                  <a:pt x="2107048" y="767776"/>
                  <a:pt x="2095765" y="737574"/>
                  <a:pt x="2078182" y="711200"/>
                </a:cubicBezTo>
                <a:cubicBezTo>
                  <a:pt x="2040262" y="654321"/>
                  <a:pt x="2006447" y="593284"/>
                  <a:pt x="1958109" y="544946"/>
                </a:cubicBezTo>
                <a:cubicBezTo>
                  <a:pt x="1873313" y="460149"/>
                  <a:pt x="1852233" y="426227"/>
                  <a:pt x="1754909" y="369455"/>
                </a:cubicBezTo>
                <a:cubicBezTo>
                  <a:pt x="1704888" y="340276"/>
                  <a:pt x="1551923" y="268853"/>
                  <a:pt x="1496291" y="249382"/>
                </a:cubicBezTo>
                <a:cubicBezTo>
                  <a:pt x="1417241" y="221714"/>
                  <a:pt x="1334684" y="204579"/>
                  <a:pt x="1256145" y="175491"/>
                </a:cubicBezTo>
                <a:cubicBezTo>
                  <a:pt x="1168194" y="142917"/>
                  <a:pt x="1083966" y="101051"/>
                  <a:pt x="997527" y="64655"/>
                </a:cubicBezTo>
                <a:cubicBezTo>
                  <a:pt x="966966" y="51787"/>
                  <a:pt x="935826" y="40335"/>
                  <a:pt x="905164" y="27709"/>
                </a:cubicBezTo>
                <a:cubicBezTo>
                  <a:pt x="883483" y="18781"/>
                  <a:pt x="840509" y="0"/>
                  <a:pt x="840509" y="0"/>
                </a:cubicBezTo>
                <a:cubicBezTo>
                  <a:pt x="689648" y="3079"/>
                  <a:pt x="538578" y="710"/>
                  <a:pt x="387927" y="9237"/>
                </a:cubicBezTo>
                <a:cubicBezTo>
                  <a:pt x="350079" y="11379"/>
                  <a:pt x="328055" y="58594"/>
                  <a:pt x="314036" y="83127"/>
                </a:cubicBezTo>
                <a:cubicBezTo>
                  <a:pt x="300374" y="107036"/>
                  <a:pt x="288275" y="131854"/>
                  <a:pt x="277091" y="157018"/>
                </a:cubicBezTo>
                <a:cubicBezTo>
                  <a:pt x="263624" y="187320"/>
                  <a:pt x="258538" y="221791"/>
                  <a:pt x="240145" y="249382"/>
                </a:cubicBezTo>
                <a:cubicBezTo>
                  <a:pt x="194287" y="318171"/>
                  <a:pt x="253222" y="233691"/>
                  <a:pt x="193964" y="304800"/>
                </a:cubicBezTo>
                <a:cubicBezTo>
                  <a:pt x="186857" y="313328"/>
                  <a:pt x="182598" y="323981"/>
                  <a:pt x="175491" y="332509"/>
                </a:cubicBezTo>
                <a:cubicBezTo>
                  <a:pt x="154049" y="358239"/>
                  <a:pt x="138018" y="367541"/>
                  <a:pt x="110836" y="387927"/>
                </a:cubicBezTo>
                <a:cubicBezTo>
                  <a:pt x="104679" y="400242"/>
                  <a:pt x="97788" y="412217"/>
                  <a:pt x="92364" y="424873"/>
                </a:cubicBezTo>
                <a:cubicBezTo>
                  <a:pt x="79085" y="455858"/>
                  <a:pt x="89134" y="452753"/>
                  <a:pt x="64655" y="480291"/>
                </a:cubicBezTo>
                <a:cubicBezTo>
                  <a:pt x="47299" y="499817"/>
                  <a:pt x="9236" y="535709"/>
                  <a:pt x="9236" y="535709"/>
                </a:cubicBezTo>
                <a:lnTo>
                  <a:pt x="0" y="563418"/>
                </a:lnTo>
              </a:path>
            </a:pathLst>
          </a:cu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ro-RO" sz="2400" b="0" i="0" u="none" strike="noStrike" cap="none" normalizeH="0" baseline="0" smtClean="0">
              <a:ln>
                <a:noFill/>
              </a:ln>
              <a:solidFill>
                <a:schemeClr val="tx1"/>
              </a:solidFill>
              <a:effectLst/>
              <a:latin typeface="Times"/>
            </a:endParaRPr>
          </a:p>
        </p:txBody>
      </p:sp>
      <p:sp>
        <p:nvSpPr>
          <p:cNvPr id="19" name="CasetăText 18"/>
          <p:cNvSpPr txBox="1"/>
          <p:nvPr/>
        </p:nvSpPr>
        <p:spPr>
          <a:xfrm>
            <a:off x="1785918" y="3714752"/>
            <a:ext cx="2076209" cy="369332"/>
          </a:xfrm>
          <a:prstGeom prst="rect">
            <a:avLst/>
          </a:prstGeom>
          <a:noFill/>
        </p:spPr>
        <p:txBody>
          <a:bodyPr wrap="none" rtlCol="0">
            <a:spAutoFit/>
          </a:bodyPr>
          <a:lstStyle/>
          <a:p>
            <a:r>
              <a:rPr lang="ro-RO" dirty="0" smtClean="0">
                <a:latin typeface="Times New Roman" pitchFamily="18" charset="0"/>
                <a:cs typeface="Times New Roman" pitchFamily="18" charset="0"/>
              </a:rPr>
              <a:t>reţinerea informaţiei</a:t>
            </a:r>
            <a:endParaRPr lang="ro-RO"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ubstituent conținut 2"/>
          <p:cNvSpPr>
            <a:spLocks noGrp="1"/>
          </p:cNvSpPr>
          <p:nvPr>
            <p:ph idx="1"/>
          </p:nvPr>
        </p:nvSpPr>
        <p:spPr>
          <a:xfrm>
            <a:off x="179388" y="981075"/>
            <a:ext cx="8713787" cy="5616575"/>
          </a:xfrm>
        </p:spPr>
        <p:txBody>
          <a:bodyPr/>
          <a:lstStyle/>
          <a:p>
            <a:pPr marL="0" indent="354013">
              <a:buNone/>
            </a:pPr>
            <a:r>
              <a:rPr lang="it-IT" dirty="0" smtClean="0"/>
              <a:t>Ce legatur</a:t>
            </a:r>
            <a:r>
              <a:rPr lang="ro-RO" dirty="0" smtClean="0"/>
              <a:t>ă</a:t>
            </a:r>
            <a:r>
              <a:rPr lang="it-IT" dirty="0" smtClean="0"/>
              <a:t> are constructivismul cu clasa la care voi preda?</a:t>
            </a:r>
            <a:endParaRPr lang="en-US" dirty="0" smtClean="0"/>
          </a:p>
          <a:p>
            <a:pPr marL="0" indent="354013" algn="just">
              <a:buFont typeface="Wingdings 3" pitchFamily="18" charset="2"/>
              <a:buNone/>
            </a:pPr>
            <a:r>
              <a:rPr lang="ro-RO" dirty="0" smtClean="0"/>
              <a:t>Profesorii constructiviști pun întrebări și propun spre rezolvare probleme, apoi îi ghidează pe elevi pentru a găsi propriile răspunsuri. În acest scop utilizează numeroase tehnici în procesul de predare. De exemplu, </a:t>
            </a:r>
            <a:r>
              <a:rPr lang="ro-RO" dirty="0" smtClean="0"/>
              <a:t>profesorii </a:t>
            </a:r>
            <a:r>
              <a:rPr lang="ro-RO" dirty="0" smtClean="0"/>
              <a:t>pot: </a:t>
            </a:r>
          </a:p>
          <a:p>
            <a:pPr marL="0" indent="354013" algn="just"/>
            <a:r>
              <a:rPr lang="ro-RO" dirty="0" smtClean="0"/>
              <a:t>cere elevilor să formuleze propriile întrebări (investigația); </a:t>
            </a:r>
          </a:p>
          <a:p>
            <a:pPr marL="0" indent="354013" algn="just"/>
            <a:r>
              <a:rPr lang="ro-RO" dirty="0" smtClean="0"/>
              <a:t>permite interpretări și exprimări multiple ale învățării (inteligențe multiple); </a:t>
            </a:r>
          </a:p>
          <a:p>
            <a:pPr marL="0" indent="354013" algn="just"/>
            <a:r>
              <a:rPr lang="ro-RO" dirty="0" smtClean="0"/>
              <a:t>încurajează lucrul în echipă și utilizarea colegilor ca resurse pentru învățare.</a:t>
            </a:r>
          </a:p>
        </p:txBody>
      </p:sp>
      <p:sp>
        <p:nvSpPr>
          <p:cNvPr id="3" name="Substituent dată 2"/>
          <p:cNvSpPr>
            <a:spLocks noGrp="1"/>
          </p:cNvSpPr>
          <p:nvPr>
            <p:ph type="dt" sz="half" idx="10"/>
          </p:nvPr>
        </p:nvSpPr>
        <p:spPr/>
        <p:txBody>
          <a:bodyPr/>
          <a:lstStyle/>
          <a:p>
            <a:fld id="{765D0520-827D-44BB-8134-D55FA20F5C1B}" type="datetime8">
              <a:rPr lang="ro-RO" smtClean="0"/>
              <a:t>12.03.2012 12:16</a:t>
            </a:fld>
            <a:endParaRPr lang="en-US"/>
          </a:p>
        </p:txBody>
      </p:sp>
      <p:sp>
        <p:nvSpPr>
          <p:cNvPr id="4" name="Substituent număr diapozitiv 3"/>
          <p:cNvSpPr>
            <a:spLocks noGrp="1"/>
          </p:cNvSpPr>
          <p:nvPr>
            <p:ph type="sldNum" sz="quarter" idx="12"/>
          </p:nvPr>
        </p:nvSpPr>
        <p:spPr/>
        <p:txBody>
          <a:bodyPr/>
          <a:lstStyle/>
          <a:p>
            <a:fld id="{7D5BC5DA-F1D7-4F15-8D07-CE628665C013}" type="slidenum">
              <a:rPr lang="en-US" smtClean="0"/>
              <a:pPr/>
              <a:t>40</a:t>
            </a:fld>
            <a:endParaRPr 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ubstituent conținut 2"/>
          <p:cNvSpPr>
            <a:spLocks noGrp="1"/>
          </p:cNvSpPr>
          <p:nvPr>
            <p:ph idx="1"/>
          </p:nvPr>
        </p:nvSpPr>
        <p:spPr>
          <a:xfrm>
            <a:off x="312738" y="1052513"/>
            <a:ext cx="8507412" cy="5400675"/>
          </a:xfrm>
        </p:spPr>
        <p:txBody>
          <a:bodyPr/>
          <a:lstStyle/>
          <a:p>
            <a:pPr algn="just"/>
            <a:r>
              <a:rPr lang="ro-RO" sz="2400" smtClean="0"/>
              <a:t>1. Încurajați și acceptați autonomia și inițiativa elevilor. </a:t>
            </a:r>
          </a:p>
          <a:p>
            <a:pPr algn="just"/>
            <a:r>
              <a:rPr lang="ro-RO" sz="2400" smtClean="0"/>
              <a:t>2. Utilizați date brute și surse de informare primare, împreună cu materiale fizice și virtuale care pot fi manipulate. </a:t>
            </a:r>
          </a:p>
          <a:p>
            <a:pPr algn="just"/>
            <a:r>
              <a:rPr lang="ro-RO" sz="2400" smtClean="0"/>
              <a:t> 3. Când încadrați activitățile, utilizați terminologia cognitiva "clasifică", "analizează", "prezice" și "creează". Acest limbaj deschide oportunități pentru ca elevii să exploreze procesul de învățare. Parcurgeți activitățile încet și pas cu pas.</a:t>
            </a:r>
          </a:p>
          <a:p>
            <a:pPr algn="just"/>
            <a:r>
              <a:rPr lang="ro-RO" sz="2400" smtClean="0"/>
              <a:t>4. Permiteți ca răspunsurile elevilor să conducă lecția, schimbați strategiile instrucționale și modificați conținuturile. </a:t>
            </a:r>
          </a:p>
          <a:p>
            <a:pPr algn="just"/>
            <a:r>
              <a:rPr lang="ro-RO" sz="2400" smtClean="0"/>
              <a:t>5. Cercetați modul în care elevii înțeleg conceptele predate înainte de a împărtăși propriile dumneavoastră concepții. </a:t>
            </a:r>
          </a:p>
          <a:p>
            <a:pPr algn="just"/>
            <a:r>
              <a:rPr lang="ro-RO" sz="2400" smtClean="0"/>
              <a:t>6. Încurajați elevii să se angajeze în dialog atât cu dumneavoastră cât și cu colegii. </a:t>
            </a:r>
          </a:p>
        </p:txBody>
      </p:sp>
      <p:sp>
        <p:nvSpPr>
          <p:cNvPr id="2" name="Titlu 1"/>
          <p:cNvSpPr>
            <a:spLocks noGrp="1"/>
          </p:cNvSpPr>
          <p:nvPr>
            <p:ph type="title"/>
          </p:nvPr>
        </p:nvSpPr>
        <p:spPr>
          <a:xfrm>
            <a:off x="457200" y="274638"/>
            <a:ext cx="8229600" cy="850106"/>
          </a:xfrm>
        </p:spPr>
        <p:txBody>
          <a:bodyPr>
            <a:normAutofit/>
          </a:bodyPr>
          <a:lstStyle/>
          <a:p>
            <a:pPr fontAlgn="auto">
              <a:spcAft>
                <a:spcPts val="0"/>
              </a:spcAft>
              <a:defRPr/>
            </a:pPr>
            <a:r>
              <a:rPr lang="ro-RO" dirty="0" smtClean="0"/>
              <a:t>Activități constructiviste</a:t>
            </a:r>
            <a:endParaRPr lang="ro-RO" dirty="0"/>
          </a:p>
        </p:txBody>
      </p:sp>
      <p:sp>
        <p:nvSpPr>
          <p:cNvPr id="4" name="Substituent dată 3"/>
          <p:cNvSpPr>
            <a:spLocks noGrp="1"/>
          </p:cNvSpPr>
          <p:nvPr>
            <p:ph type="dt" sz="half" idx="10"/>
          </p:nvPr>
        </p:nvSpPr>
        <p:spPr/>
        <p:txBody>
          <a:bodyPr/>
          <a:lstStyle/>
          <a:p>
            <a:fld id="{E0009732-9C56-4797-9E33-68467A4DE621}" type="datetime8">
              <a:rPr lang="ro-RO" smtClean="0"/>
              <a:t>12.03.2012 12:16</a:t>
            </a:fld>
            <a:endParaRPr lang="en-US"/>
          </a:p>
        </p:txBody>
      </p:sp>
      <p:sp>
        <p:nvSpPr>
          <p:cNvPr id="5" name="Substituent număr diapozitiv 4"/>
          <p:cNvSpPr>
            <a:spLocks noGrp="1"/>
          </p:cNvSpPr>
          <p:nvPr>
            <p:ph type="sldNum" sz="quarter" idx="12"/>
          </p:nvPr>
        </p:nvSpPr>
        <p:spPr/>
        <p:txBody>
          <a:bodyPr/>
          <a:lstStyle/>
          <a:p>
            <a:fld id="{7D5BC5DA-F1D7-4F15-8D07-CE628665C013}" type="slidenum">
              <a:rPr lang="en-US" smtClean="0"/>
              <a:pPr/>
              <a:t>41</a:t>
            </a:fld>
            <a:endParaRPr 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ubstituent conținut 2"/>
          <p:cNvSpPr>
            <a:spLocks noGrp="1"/>
          </p:cNvSpPr>
          <p:nvPr>
            <p:ph idx="1"/>
          </p:nvPr>
        </p:nvSpPr>
        <p:spPr>
          <a:xfrm>
            <a:off x="250825" y="981075"/>
            <a:ext cx="8642350" cy="5026025"/>
          </a:xfrm>
        </p:spPr>
        <p:txBody>
          <a:bodyPr/>
          <a:lstStyle/>
          <a:p>
            <a:pPr algn="just"/>
            <a:r>
              <a:rPr lang="ro-RO" sz="2400" dirty="0" smtClean="0"/>
              <a:t>7. Declanșați investigațiile elevilor prin interogații bine gândite, cu întrebări deschise, încurajând elevii să-și pună întrebări unii altora. </a:t>
            </a:r>
          </a:p>
          <a:p>
            <a:pPr algn="just"/>
            <a:r>
              <a:rPr lang="ro-RO" sz="2400" dirty="0" smtClean="0"/>
              <a:t>8. Încurajați elevii să elaboreze răspunsurile inițiale. </a:t>
            </a:r>
          </a:p>
          <a:p>
            <a:pPr algn="just"/>
            <a:r>
              <a:rPr lang="ro-RO" sz="2400" dirty="0" smtClean="0"/>
              <a:t>9. Angajați elevii în experiențe care pot declanșa contradicții la ipotezele lor inițiale, apoi încurajați discuțiile. </a:t>
            </a:r>
          </a:p>
          <a:p>
            <a:pPr algn="just"/>
            <a:r>
              <a:rPr lang="ro-RO" sz="2400" dirty="0" smtClean="0"/>
              <a:t>10.  Alocați un "timp de așteptare" după ce puneți întrebări.</a:t>
            </a:r>
          </a:p>
          <a:p>
            <a:pPr algn="just"/>
            <a:r>
              <a:rPr lang="ro-RO" sz="2400" dirty="0" smtClean="0"/>
              <a:t>11. Alocați elevilor timp pentru a construi relații și a </a:t>
            </a:r>
            <a:r>
              <a:rPr lang="ro-RO" sz="2400" dirty="0" err="1" smtClean="0"/>
              <a:t>creea</a:t>
            </a:r>
            <a:r>
              <a:rPr lang="ro-RO" sz="2400" dirty="0" smtClean="0"/>
              <a:t> metafore. </a:t>
            </a:r>
          </a:p>
          <a:p>
            <a:pPr algn="just"/>
            <a:r>
              <a:rPr lang="ro-RO" sz="2400" dirty="0" smtClean="0"/>
              <a:t>12. Cultivați curiozitatea înnăscută a elevilor prin utilizarea frecventă a modelului </a:t>
            </a:r>
            <a:r>
              <a:rPr lang="ro-RO" sz="2400" dirty="0" err="1" smtClean="0"/>
              <a:t>tristadial</a:t>
            </a:r>
            <a:r>
              <a:rPr lang="ro-RO" sz="2400" dirty="0" smtClean="0"/>
              <a:t> al </a:t>
            </a:r>
            <a:r>
              <a:rPr lang="ro-RO" sz="2400" dirty="0" smtClean="0">
                <a:solidFill>
                  <a:srgbClr val="FF0000"/>
                </a:solidFill>
              </a:rPr>
              <a:t>Cercului Învățării: Descoperirea, Introducerea Conceptului și Aplicarea Conceptului</a:t>
            </a:r>
            <a:r>
              <a:rPr lang="ro-RO" sz="2400" dirty="0" smtClean="0"/>
              <a:t>. </a:t>
            </a:r>
          </a:p>
        </p:txBody>
      </p:sp>
      <p:sp>
        <p:nvSpPr>
          <p:cNvPr id="2" name="Titlu 1"/>
          <p:cNvSpPr>
            <a:spLocks noGrp="1"/>
          </p:cNvSpPr>
          <p:nvPr>
            <p:ph type="title"/>
          </p:nvPr>
        </p:nvSpPr>
        <p:spPr>
          <a:xfrm>
            <a:off x="457200" y="116632"/>
            <a:ext cx="8229600" cy="922114"/>
          </a:xfrm>
        </p:spPr>
        <p:txBody>
          <a:bodyPr>
            <a:normAutofit/>
          </a:bodyPr>
          <a:lstStyle/>
          <a:p>
            <a:pPr fontAlgn="auto">
              <a:spcAft>
                <a:spcPts val="0"/>
              </a:spcAft>
              <a:defRPr/>
            </a:pPr>
            <a:r>
              <a:rPr lang="ro-RO" dirty="0" smtClean="0"/>
              <a:t>Activități constructiviste</a:t>
            </a:r>
            <a:endParaRPr lang="ro-RO" dirty="0"/>
          </a:p>
        </p:txBody>
      </p:sp>
      <p:sp>
        <p:nvSpPr>
          <p:cNvPr id="4" name="Substituent dată 3"/>
          <p:cNvSpPr>
            <a:spLocks noGrp="1"/>
          </p:cNvSpPr>
          <p:nvPr>
            <p:ph type="dt" sz="half" idx="10"/>
          </p:nvPr>
        </p:nvSpPr>
        <p:spPr/>
        <p:txBody>
          <a:bodyPr/>
          <a:lstStyle/>
          <a:p>
            <a:fld id="{472D6786-9FB0-41F8-8822-3480EFEF2B7E}" type="datetime8">
              <a:rPr lang="ro-RO" smtClean="0"/>
              <a:t>12.03.2012 12:16</a:t>
            </a:fld>
            <a:endParaRPr lang="en-US"/>
          </a:p>
        </p:txBody>
      </p:sp>
      <p:sp>
        <p:nvSpPr>
          <p:cNvPr id="5" name="Substituent număr diapozitiv 4"/>
          <p:cNvSpPr>
            <a:spLocks noGrp="1"/>
          </p:cNvSpPr>
          <p:nvPr>
            <p:ph type="sldNum" sz="quarter" idx="12"/>
          </p:nvPr>
        </p:nvSpPr>
        <p:spPr/>
        <p:txBody>
          <a:bodyPr/>
          <a:lstStyle/>
          <a:p>
            <a:fld id="{7D5BC5DA-F1D7-4F15-8D07-CE628665C013}" type="slidenum">
              <a:rPr lang="en-US" smtClean="0"/>
              <a:pPr/>
              <a:t>42</a:t>
            </a:fld>
            <a:endParaRPr 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dirty="0" smtClean="0"/>
              <a:t>Exerciţiul </a:t>
            </a:r>
            <a:r>
              <a:rPr lang="ro-RO" dirty="0" smtClean="0"/>
              <a:t>6 </a:t>
            </a:r>
            <a:r>
              <a:rPr lang="ro-RO" dirty="0" smtClean="0"/>
              <a:t>– “321”</a:t>
            </a:r>
            <a:endParaRPr lang="en-US" dirty="0"/>
          </a:p>
        </p:txBody>
      </p:sp>
      <p:sp>
        <p:nvSpPr>
          <p:cNvPr id="3" name="Substituent conținut 2"/>
          <p:cNvSpPr>
            <a:spLocks noGrp="1"/>
          </p:cNvSpPr>
          <p:nvPr>
            <p:ph idx="1"/>
          </p:nvPr>
        </p:nvSpPr>
        <p:spPr/>
        <p:txBody>
          <a:bodyPr/>
          <a:lstStyle/>
          <a:p>
            <a:r>
              <a:rPr lang="ro-RO" dirty="0" smtClean="0"/>
              <a:t>Gândiţi-vă cursul de astăzi şi </a:t>
            </a:r>
            <a:r>
              <a:rPr lang="ro-RO" dirty="0" smtClean="0"/>
              <a:t>identificaţi:</a:t>
            </a:r>
            <a:endParaRPr lang="ro-RO" dirty="0" smtClean="0"/>
          </a:p>
          <a:p>
            <a:pPr lvl="1"/>
            <a:r>
              <a:rPr lang="ro-RO" dirty="0" smtClean="0"/>
              <a:t>3 lucruri pe care le-aţi învăţat</a:t>
            </a:r>
          </a:p>
          <a:p>
            <a:pPr lvl="1"/>
            <a:r>
              <a:rPr lang="ro-RO" dirty="0" smtClean="0"/>
              <a:t>2 lucruri pe care doriţi să le aprofundaţi</a:t>
            </a:r>
          </a:p>
          <a:p>
            <a:pPr lvl="1"/>
            <a:r>
              <a:rPr lang="ro-RO" dirty="0" smtClean="0"/>
              <a:t>1 întrebare adresată formatorului</a:t>
            </a:r>
          </a:p>
          <a:p>
            <a:endParaRPr lang="ro-RO" dirty="0" smtClean="0"/>
          </a:p>
          <a:p>
            <a:endParaRPr lang="en-US" dirty="0"/>
          </a:p>
        </p:txBody>
      </p:sp>
      <p:sp>
        <p:nvSpPr>
          <p:cNvPr id="4" name="Substituent dată 3"/>
          <p:cNvSpPr>
            <a:spLocks noGrp="1"/>
          </p:cNvSpPr>
          <p:nvPr>
            <p:ph type="dt" sz="half" idx="10"/>
          </p:nvPr>
        </p:nvSpPr>
        <p:spPr/>
        <p:txBody>
          <a:bodyPr/>
          <a:lstStyle/>
          <a:p>
            <a:fld id="{44A77E3E-B851-4FDE-A0B7-7DE035E7D2B3}" type="datetime8">
              <a:rPr lang="ro-RO" smtClean="0"/>
              <a:t>12.03.2012 12:16</a:t>
            </a:fld>
            <a:endParaRPr lang="en-US"/>
          </a:p>
        </p:txBody>
      </p:sp>
      <p:sp>
        <p:nvSpPr>
          <p:cNvPr id="5" name="Substituent număr diapozitiv 4"/>
          <p:cNvSpPr>
            <a:spLocks noGrp="1"/>
          </p:cNvSpPr>
          <p:nvPr>
            <p:ph type="sldNum" sz="quarter" idx="12"/>
          </p:nvPr>
        </p:nvSpPr>
        <p:spPr/>
        <p:txBody>
          <a:bodyPr/>
          <a:lstStyle/>
          <a:p>
            <a:fld id="{7D5BC5DA-F1D7-4F15-8D07-CE628665C013}" type="slidenum">
              <a:rPr lang="en-US" smtClean="0"/>
              <a:pPr/>
              <a:t>43</a:t>
            </a:fld>
            <a:endParaRPr lang="en-US"/>
          </a:p>
        </p:txBody>
      </p:sp>
      <p:pic>
        <p:nvPicPr>
          <p:cNvPr id="6" name="Imagine 5" descr="mutu.png"/>
          <p:cNvPicPr>
            <a:picLocks noChangeAspect="1"/>
          </p:cNvPicPr>
          <p:nvPr/>
        </p:nvPicPr>
        <p:blipFill>
          <a:blip r:embed="rId2" cstate="print"/>
          <a:stretch>
            <a:fillRect/>
          </a:stretch>
        </p:blipFill>
        <p:spPr>
          <a:xfrm>
            <a:off x="7092280" y="5157192"/>
            <a:ext cx="1857388" cy="1352269"/>
          </a:xfrm>
          <a:prstGeom prst="rect">
            <a:avLst/>
          </a:prstGeom>
        </p:spPr>
      </p:pic>
      <p:grpSp>
        <p:nvGrpSpPr>
          <p:cNvPr id="7" name="Grupare 7"/>
          <p:cNvGrpSpPr/>
          <p:nvPr/>
        </p:nvGrpSpPr>
        <p:grpSpPr>
          <a:xfrm>
            <a:off x="7929586" y="3573016"/>
            <a:ext cx="1214414" cy="1228987"/>
            <a:chOff x="7929586" y="214290"/>
            <a:chExt cx="1214414" cy="1228987"/>
          </a:xfrm>
        </p:grpSpPr>
        <p:pic>
          <p:nvPicPr>
            <p:cNvPr id="8" name="Imagine 7" descr="ceas.png"/>
            <p:cNvPicPr>
              <a:picLocks noChangeAspect="1"/>
            </p:cNvPicPr>
            <p:nvPr/>
          </p:nvPicPr>
          <p:blipFill>
            <a:blip r:embed="rId3" cstate="print"/>
            <a:stretch>
              <a:fillRect/>
            </a:stretch>
          </p:blipFill>
          <p:spPr>
            <a:xfrm>
              <a:off x="7929586" y="214290"/>
              <a:ext cx="1214414" cy="1228987"/>
            </a:xfrm>
            <a:prstGeom prst="rect">
              <a:avLst/>
            </a:prstGeom>
          </p:spPr>
        </p:pic>
        <p:sp>
          <p:nvSpPr>
            <p:cNvPr id="9" name="CasetăText 8"/>
            <p:cNvSpPr txBox="1"/>
            <p:nvPr/>
          </p:nvSpPr>
          <p:spPr>
            <a:xfrm>
              <a:off x="8144831" y="785794"/>
              <a:ext cx="772969" cy="292388"/>
            </a:xfrm>
            <a:prstGeom prst="rect">
              <a:avLst/>
            </a:prstGeom>
            <a:noFill/>
          </p:spPr>
          <p:txBody>
            <a:bodyPr wrap="none" rtlCol="0">
              <a:spAutoFit/>
            </a:bodyPr>
            <a:lstStyle/>
            <a:p>
              <a:r>
                <a:rPr lang="ro-RO" sz="1300" smtClean="0">
                  <a:solidFill>
                    <a:srgbClr val="FF0000"/>
                  </a:solidFill>
                  <a:latin typeface="Times New Roman" pitchFamily="18" charset="0"/>
                  <a:cs typeface="Times New Roman" pitchFamily="18" charset="0"/>
                </a:rPr>
                <a:t>5 </a:t>
              </a:r>
              <a:r>
                <a:rPr lang="ro-RO" sz="1300" dirty="0" smtClean="0">
                  <a:solidFill>
                    <a:srgbClr val="FF0000"/>
                  </a:solidFill>
                  <a:latin typeface="Times New Roman" pitchFamily="18" charset="0"/>
                  <a:cs typeface="Times New Roman" pitchFamily="18" charset="0"/>
                </a:rPr>
                <a:t>minute</a:t>
              </a:r>
              <a:endParaRPr lang="ro-RO" sz="1300" dirty="0">
                <a:solidFill>
                  <a:srgbClr val="FF0000"/>
                </a:solidFill>
                <a:latin typeface="Times New Roman" pitchFamily="18" charset="0"/>
                <a:cs typeface="Times New Roman" pitchFamily="18" charset="0"/>
              </a:endParaRPr>
            </a:p>
          </p:txBody>
        </p: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Învăţarea şi memoria</a:t>
            </a:r>
            <a:endParaRPr lang="ro-RO"/>
          </a:p>
        </p:txBody>
      </p:sp>
      <p:sp>
        <p:nvSpPr>
          <p:cNvPr id="3" name="Substituent conținut 2"/>
          <p:cNvSpPr>
            <a:spLocks noGrp="1"/>
          </p:cNvSpPr>
          <p:nvPr>
            <p:ph idx="1"/>
          </p:nvPr>
        </p:nvSpPr>
        <p:spPr/>
        <p:txBody>
          <a:bodyPr/>
          <a:lstStyle/>
          <a:p>
            <a:r>
              <a:rPr lang="ro-RO" dirty="0" smtClean="0"/>
              <a:t>Iniţial, informaţia este înmagazinată în </a:t>
            </a:r>
            <a:r>
              <a:rPr lang="ro-RO" dirty="0" smtClean="0">
                <a:solidFill>
                  <a:srgbClr val="00B050"/>
                </a:solidFill>
              </a:rPr>
              <a:t>memoria de scurtă durată (MSD)</a:t>
            </a:r>
            <a:r>
              <a:rPr lang="ro-RO" dirty="0" smtClean="0"/>
              <a:t>, timp de câteva secunde. După procesarea informaţiei, MSD uita aproape totul. Conţinutul memoriei de scurtă durată este pe termen scurt şi este înlocuit cu uşurinţă de informaţia nouă.</a:t>
            </a:r>
          </a:p>
          <a:p>
            <a:r>
              <a:rPr lang="ro-RO" dirty="0" smtClean="0"/>
              <a:t>O parte din conţinutul MSD este trecut în </a:t>
            </a:r>
            <a:r>
              <a:rPr lang="ro-RO" dirty="0" smtClean="0">
                <a:solidFill>
                  <a:srgbClr val="00B050"/>
                </a:solidFill>
              </a:rPr>
              <a:t>memoria de lungă durată (MLD)</a:t>
            </a:r>
            <a:r>
              <a:rPr lang="ro-RO" dirty="0" smtClean="0"/>
              <a:t>. Conţinutul acesteia este structurat, precum un şir eficient, care are informaţia îndosariată pentru accesarea viitoare. Procesul de structurare a informaţiei noi cere timp. </a:t>
            </a:r>
            <a:endParaRPr lang="ro-RO" dirty="0"/>
          </a:p>
        </p:txBody>
      </p:sp>
      <p:sp>
        <p:nvSpPr>
          <p:cNvPr id="4" name="Substituent dată 3"/>
          <p:cNvSpPr>
            <a:spLocks noGrp="1"/>
          </p:cNvSpPr>
          <p:nvPr>
            <p:ph type="dt" sz="half" idx="10"/>
          </p:nvPr>
        </p:nvSpPr>
        <p:spPr/>
        <p:txBody>
          <a:bodyPr/>
          <a:lstStyle/>
          <a:p>
            <a:fld id="{D7040C03-E7D7-47C2-B2A0-8B607AEE2E33}" type="datetime8">
              <a:rPr lang="ro-RO" smtClean="0"/>
              <a:t>12.03.2012 12:16</a:t>
            </a:fld>
            <a:endParaRPr lang="en-US"/>
          </a:p>
        </p:txBody>
      </p:sp>
      <p:sp>
        <p:nvSpPr>
          <p:cNvPr id="5" name="Substituent număr diapozitiv 4"/>
          <p:cNvSpPr>
            <a:spLocks noGrp="1"/>
          </p:cNvSpPr>
          <p:nvPr>
            <p:ph type="sldNum" sz="quarter" idx="12"/>
          </p:nvPr>
        </p:nvSpPr>
        <p:spPr/>
        <p:txBody>
          <a:bodyPr/>
          <a:lstStyle/>
          <a:p>
            <a:fld id="{7D5BC5DA-F1D7-4F15-8D07-CE628665C013}" type="slidenum">
              <a:rPr lang="en-US" smtClean="0"/>
              <a:pPr/>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Învăţarea şi memoria</a:t>
            </a:r>
            <a:endParaRPr lang="ro-RO"/>
          </a:p>
        </p:txBody>
      </p:sp>
      <p:sp>
        <p:nvSpPr>
          <p:cNvPr id="3" name="Substituent conținut 2"/>
          <p:cNvSpPr>
            <a:spLocks noGrp="1"/>
          </p:cNvSpPr>
          <p:nvPr>
            <p:ph idx="1"/>
          </p:nvPr>
        </p:nvSpPr>
        <p:spPr/>
        <p:txBody>
          <a:bodyPr/>
          <a:lstStyle/>
          <a:p>
            <a:r>
              <a:rPr lang="ro-RO" dirty="0" smtClean="0"/>
              <a:t>Daca elevului i se dă prea repede </a:t>
            </a:r>
            <a:r>
              <a:rPr lang="ro-RO" dirty="0" smtClean="0">
                <a:solidFill>
                  <a:srgbClr val="FF0000"/>
                </a:solidFill>
              </a:rPr>
              <a:t>o nouă informaţie</a:t>
            </a:r>
            <a:r>
              <a:rPr lang="ro-RO" dirty="0" smtClean="0"/>
              <a:t>, el nu va avea timp să o proceseze pe cea anterioară în MSD şi informaţia nu va fi  reţinută. </a:t>
            </a:r>
          </a:p>
          <a:p>
            <a:r>
              <a:rPr lang="ro-RO" dirty="0" smtClean="0">
                <a:solidFill>
                  <a:srgbClr val="FF0000"/>
                </a:solidFill>
              </a:rPr>
              <a:t>Activităţile de învăţare </a:t>
            </a:r>
            <a:r>
              <a:rPr lang="ro-RO" dirty="0" smtClean="0"/>
              <a:t>care îi implică pe elevi să utilizeze ideile noi vor contribui la înţelegerea acestora, </a:t>
            </a:r>
            <a:r>
              <a:rPr lang="ro-RO" dirty="0" smtClean="0">
                <a:solidFill>
                  <a:srgbClr val="FF0000"/>
                </a:solidFill>
              </a:rPr>
              <a:t>ei vor structura şi vor da un sens informaţiilor primite</a:t>
            </a:r>
            <a:r>
              <a:rPr lang="ro-RO" dirty="0" smtClean="0"/>
              <a:t>. </a:t>
            </a:r>
          </a:p>
          <a:p>
            <a:r>
              <a:rPr lang="ro-RO" dirty="0" smtClean="0"/>
              <a:t>Nevoia de structurare explică de ce mulţi elevi </a:t>
            </a:r>
            <a:r>
              <a:rPr lang="ro-RO" dirty="0" smtClean="0">
                <a:solidFill>
                  <a:srgbClr val="FF0000"/>
                </a:solidFill>
              </a:rPr>
              <a:t>apreciază</a:t>
            </a:r>
            <a:r>
              <a:rPr lang="ro-RO" dirty="0" smtClean="0"/>
              <a:t> când li se dă un rezumat sau notiţe bine organizate.</a:t>
            </a:r>
          </a:p>
        </p:txBody>
      </p:sp>
      <p:sp>
        <p:nvSpPr>
          <p:cNvPr id="4" name="Substituent dată 3"/>
          <p:cNvSpPr>
            <a:spLocks noGrp="1"/>
          </p:cNvSpPr>
          <p:nvPr>
            <p:ph type="dt" sz="half" idx="10"/>
          </p:nvPr>
        </p:nvSpPr>
        <p:spPr/>
        <p:txBody>
          <a:bodyPr/>
          <a:lstStyle/>
          <a:p>
            <a:fld id="{EFC2C0C4-39F6-43DA-B1B7-935D20910A21}" type="datetime8">
              <a:rPr lang="ro-RO" smtClean="0"/>
              <a:t>12.03.2012 12:16</a:t>
            </a:fld>
            <a:endParaRPr lang="en-US"/>
          </a:p>
        </p:txBody>
      </p:sp>
      <p:sp>
        <p:nvSpPr>
          <p:cNvPr id="5" name="Substituent număr diapozitiv 4"/>
          <p:cNvSpPr>
            <a:spLocks noGrp="1"/>
          </p:cNvSpPr>
          <p:nvPr>
            <p:ph type="sldNum" sz="quarter" idx="12"/>
          </p:nvPr>
        </p:nvSpPr>
        <p:spPr/>
        <p:txBody>
          <a:bodyPr/>
          <a:lstStyle/>
          <a:p>
            <a:fld id="{7D5BC5DA-F1D7-4F15-8D07-CE628665C013}" type="slidenum">
              <a:rPr lang="en-US" smtClean="0"/>
              <a:pPr/>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Învăţarea şi memoria</a:t>
            </a:r>
            <a:endParaRPr lang="ro-RO"/>
          </a:p>
        </p:txBody>
      </p:sp>
      <p:sp>
        <p:nvSpPr>
          <p:cNvPr id="3" name="Substituent conținut 2"/>
          <p:cNvSpPr>
            <a:spLocks noGrp="1"/>
          </p:cNvSpPr>
          <p:nvPr>
            <p:ph idx="1"/>
          </p:nvPr>
        </p:nvSpPr>
        <p:spPr/>
        <p:txBody>
          <a:bodyPr/>
          <a:lstStyle/>
          <a:p>
            <a:r>
              <a:rPr lang="ro-RO" dirty="0" smtClean="0"/>
              <a:t>După ce MSD a dat </a:t>
            </a:r>
            <a:r>
              <a:rPr lang="ro-RO" dirty="0" smtClean="0">
                <a:solidFill>
                  <a:srgbClr val="FF0000"/>
                </a:solidFill>
              </a:rPr>
              <a:t>un sens</a:t>
            </a:r>
            <a:r>
              <a:rPr lang="ro-RO" dirty="0" smtClean="0"/>
              <a:t> informaţiei, aceasta este trecută în MLD dar, dacă nu este ulterior utilizată, informaţia este </a:t>
            </a:r>
            <a:r>
              <a:rPr lang="ro-RO" dirty="0" smtClean="0">
                <a:solidFill>
                  <a:srgbClr val="FF0000"/>
                </a:solidFill>
              </a:rPr>
              <a:t>din nou uitată</a:t>
            </a:r>
            <a:r>
              <a:rPr lang="ro-RO" dirty="0" smtClean="0"/>
              <a:t>. </a:t>
            </a:r>
          </a:p>
          <a:p>
            <a:r>
              <a:rPr lang="ro-RO" dirty="0" smtClean="0">
                <a:solidFill>
                  <a:srgbClr val="0070C0"/>
                </a:solidFill>
              </a:rPr>
              <a:t>Uitarea este tehnica structurală a creierului de a nu se aglomera cu cunoştinţe inutile. </a:t>
            </a:r>
          </a:p>
          <a:p>
            <a:r>
              <a:rPr lang="ro-RO" dirty="0" smtClean="0"/>
              <a:t>Creierul consideră utilă doar o idee asupra căreia se revine cu regularitate.</a:t>
            </a:r>
          </a:p>
          <a:p>
            <a:r>
              <a:rPr lang="ro-RO" dirty="0" smtClean="0"/>
              <a:t>Uitarea şi memorarea se fac deci automat, nu sunt sub control conştient direct. </a:t>
            </a:r>
          </a:p>
          <a:p>
            <a:r>
              <a:rPr lang="ro-RO" dirty="0" smtClean="0">
                <a:solidFill>
                  <a:srgbClr val="FF0000"/>
                </a:solidFill>
              </a:rPr>
              <a:t>Pentru a ne asigura că ceva va fi reţinut deci repetiţia.</a:t>
            </a:r>
          </a:p>
        </p:txBody>
      </p:sp>
      <p:sp>
        <p:nvSpPr>
          <p:cNvPr id="4" name="Substituent dată 3"/>
          <p:cNvSpPr>
            <a:spLocks noGrp="1"/>
          </p:cNvSpPr>
          <p:nvPr>
            <p:ph type="dt" sz="half" idx="10"/>
          </p:nvPr>
        </p:nvSpPr>
        <p:spPr/>
        <p:txBody>
          <a:bodyPr/>
          <a:lstStyle/>
          <a:p>
            <a:fld id="{ADEE67E7-A0E5-40CF-9D50-3CFA5067F5A6}" type="datetime8">
              <a:rPr lang="ro-RO" smtClean="0"/>
              <a:t>12.03.2012 12:16</a:t>
            </a:fld>
            <a:endParaRPr lang="en-US"/>
          </a:p>
        </p:txBody>
      </p:sp>
      <p:sp>
        <p:nvSpPr>
          <p:cNvPr id="5" name="Substituent număr diapozitiv 4"/>
          <p:cNvSpPr>
            <a:spLocks noGrp="1"/>
          </p:cNvSpPr>
          <p:nvPr>
            <p:ph type="sldNum" sz="quarter" idx="12"/>
          </p:nvPr>
        </p:nvSpPr>
        <p:spPr/>
        <p:txBody>
          <a:bodyPr/>
          <a:lstStyle/>
          <a:p>
            <a:fld id="{7D5BC5DA-F1D7-4F15-8D07-CE628665C013}"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smtClean="0"/>
              <a:t>Învăţarea şi memoria</a:t>
            </a:r>
            <a:endParaRPr lang="ro-RO"/>
          </a:p>
        </p:txBody>
      </p:sp>
      <p:sp>
        <p:nvSpPr>
          <p:cNvPr id="3" name="Substituent conținut 2"/>
          <p:cNvSpPr>
            <a:spLocks noGrp="1"/>
          </p:cNvSpPr>
          <p:nvPr>
            <p:ph idx="1"/>
          </p:nvPr>
        </p:nvSpPr>
        <p:spPr/>
        <p:txBody>
          <a:bodyPr/>
          <a:lstStyle/>
          <a:p>
            <a:r>
              <a:rPr lang="ro-RO" dirty="0" smtClean="0"/>
              <a:t>Imediat după învăţarea unei idei simple, sau după </a:t>
            </a:r>
            <a:r>
              <a:rPr lang="ro-RO" dirty="0" smtClean="0">
                <a:solidFill>
                  <a:srgbClr val="FF0000"/>
                </a:solidFill>
              </a:rPr>
              <a:t>recapitularea celor învăţate</a:t>
            </a:r>
            <a:r>
              <a:rPr lang="ro-RO" dirty="0" smtClean="0"/>
              <a:t>, </a:t>
            </a:r>
            <a:r>
              <a:rPr lang="ro-RO" dirty="0" smtClean="0">
                <a:solidFill>
                  <a:srgbClr val="00B050"/>
                </a:solidFill>
              </a:rPr>
              <a:t>memorarea este de 100%</a:t>
            </a:r>
            <a:r>
              <a:rPr lang="ro-RO" dirty="0" smtClean="0"/>
              <a:t>. </a:t>
            </a:r>
          </a:p>
          <a:p>
            <a:r>
              <a:rPr lang="ro-RO" dirty="0" smtClean="0"/>
              <a:t>Apoi începem să uităm ce am învăţat. </a:t>
            </a:r>
          </a:p>
          <a:p>
            <a:r>
              <a:rPr lang="ro-RO" dirty="0" smtClean="0"/>
              <a:t>Dar </a:t>
            </a:r>
            <a:r>
              <a:rPr lang="ro-RO" dirty="0" smtClean="0">
                <a:solidFill>
                  <a:srgbClr val="FF0000"/>
                </a:solidFill>
              </a:rPr>
              <a:t>fiecare repetare</a:t>
            </a:r>
            <a:r>
              <a:rPr lang="ro-RO" dirty="0" smtClean="0"/>
              <a:t> fixează învăţarea mai bine în MLD astfel ca, progresiv, după fiecare repetare, va trece mai mult timp până la instalarea uitării.</a:t>
            </a:r>
            <a:endParaRPr lang="ro-RO" dirty="0"/>
          </a:p>
        </p:txBody>
      </p:sp>
      <p:sp>
        <p:nvSpPr>
          <p:cNvPr id="4" name="Substituent dată 3"/>
          <p:cNvSpPr>
            <a:spLocks noGrp="1"/>
          </p:cNvSpPr>
          <p:nvPr>
            <p:ph type="dt" sz="half" idx="10"/>
          </p:nvPr>
        </p:nvSpPr>
        <p:spPr/>
        <p:txBody>
          <a:bodyPr/>
          <a:lstStyle/>
          <a:p>
            <a:fld id="{B6D84067-7627-4358-9404-0C63AAA17C7C}" type="datetime8">
              <a:rPr lang="ro-RO" smtClean="0"/>
              <a:t>12.03.2012 12:16</a:t>
            </a:fld>
            <a:endParaRPr lang="en-US"/>
          </a:p>
        </p:txBody>
      </p:sp>
      <p:sp>
        <p:nvSpPr>
          <p:cNvPr id="5" name="Substituent număr diapozitiv 4"/>
          <p:cNvSpPr>
            <a:spLocks noGrp="1"/>
          </p:cNvSpPr>
          <p:nvPr>
            <p:ph type="sldNum" sz="quarter" idx="12"/>
          </p:nvPr>
        </p:nvSpPr>
        <p:spPr/>
        <p:txBody>
          <a:bodyPr/>
          <a:lstStyle/>
          <a:p>
            <a:fld id="{7D5BC5DA-F1D7-4F15-8D07-CE628665C013}" type="slidenum">
              <a:rPr lang="en-US" smtClean="0"/>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u 1"/>
          <p:cNvSpPr>
            <a:spLocks noGrp="1"/>
          </p:cNvSpPr>
          <p:nvPr>
            <p:ph type="title"/>
          </p:nvPr>
        </p:nvSpPr>
        <p:spPr/>
        <p:txBody>
          <a:bodyPr/>
          <a:lstStyle/>
          <a:p>
            <a:r>
              <a:rPr lang="ro-RO" dirty="0" smtClean="0"/>
              <a:t>Sfaturi</a:t>
            </a:r>
            <a:endParaRPr lang="ro-RO" dirty="0"/>
          </a:p>
        </p:txBody>
      </p:sp>
      <p:sp>
        <p:nvSpPr>
          <p:cNvPr id="3" name="Substituent conținut 2"/>
          <p:cNvSpPr>
            <a:spLocks noGrp="1"/>
          </p:cNvSpPr>
          <p:nvPr>
            <p:ph idx="1"/>
          </p:nvPr>
        </p:nvSpPr>
        <p:spPr/>
        <p:txBody>
          <a:bodyPr/>
          <a:lstStyle/>
          <a:p>
            <a:r>
              <a:rPr lang="ro-RO" dirty="0" smtClean="0">
                <a:solidFill>
                  <a:srgbClr val="FF0000"/>
                </a:solidFill>
              </a:rPr>
              <a:t>Nu predaţi lucruri noi prea repede. </a:t>
            </a:r>
            <a:r>
              <a:rPr lang="ro-RO" dirty="0" smtClean="0"/>
              <a:t>Încercaţi să încetiniţi ritmul de vorbire (dacă acesta este în mod obişnuit prea alert). Faceţi o pauză după o propoziţie importantă, pentru a lăsa timp de absorbţie.</a:t>
            </a:r>
          </a:p>
          <a:p>
            <a:r>
              <a:rPr lang="ro-RO" dirty="0" smtClean="0">
                <a:solidFill>
                  <a:srgbClr val="FF0000"/>
                </a:solidFill>
              </a:rPr>
              <a:t>Elevii au nevoie de activităţi care să-i încurajeze să proceseze materialul nou. </a:t>
            </a:r>
            <a:r>
              <a:rPr lang="ro-RO" dirty="0" smtClean="0"/>
              <a:t>Activităţile care îi fac pe elevi să utilizeze, prin urmare să-şi dezvolte un sistem personal de structurare a ideilor predate, îi vor ajuta să înveţe mai eficient decât activităţile pasive, în care doar ascultă.</a:t>
            </a:r>
          </a:p>
          <a:p>
            <a:r>
              <a:rPr lang="ro-RO" dirty="0" smtClean="0"/>
              <a:t>Pentru ca </a:t>
            </a:r>
            <a:r>
              <a:rPr lang="ro-RO" dirty="0" smtClean="0">
                <a:solidFill>
                  <a:srgbClr val="FF0000"/>
                </a:solidFill>
              </a:rPr>
              <a:t>informaţia </a:t>
            </a:r>
            <a:r>
              <a:rPr lang="ro-RO" dirty="0" smtClean="0"/>
              <a:t>să  fie înmagazinată în MLD, ea </a:t>
            </a:r>
            <a:r>
              <a:rPr lang="ro-RO" dirty="0" smtClean="0">
                <a:solidFill>
                  <a:srgbClr val="FF0000"/>
                </a:solidFill>
              </a:rPr>
              <a:t>trebuie </a:t>
            </a:r>
            <a:r>
              <a:rPr lang="ro-RO" dirty="0" smtClean="0">
                <a:solidFill>
                  <a:srgbClr val="FF0000"/>
                </a:solidFill>
              </a:rPr>
              <a:t>repetată </a:t>
            </a:r>
            <a:r>
              <a:rPr lang="ro-RO" dirty="0" smtClean="0">
                <a:solidFill>
                  <a:srgbClr val="FF0000"/>
                </a:solidFill>
              </a:rPr>
              <a:t>şi utilizată frecvent</a:t>
            </a:r>
            <a:r>
              <a:rPr lang="ro-RO" dirty="0" smtClean="0"/>
              <a:t>.</a:t>
            </a:r>
            <a:endParaRPr lang="ro-RO" dirty="0"/>
          </a:p>
        </p:txBody>
      </p:sp>
      <p:sp>
        <p:nvSpPr>
          <p:cNvPr id="4" name="Substituent dată 3"/>
          <p:cNvSpPr>
            <a:spLocks noGrp="1"/>
          </p:cNvSpPr>
          <p:nvPr>
            <p:ph type="dt" sz="half" idx="10"/>
          </p:nvPr>
        </p:nvSpPr>
        <p:spPr/>
        <p:txBody>
          <a:bodyPr/>
          <a:lstStyle/>
          <a:p>
            <a:fld id="{8151516F-C8C8-496A-ABC7-7476E9159FF8}" type="datetime8">
              <a:rPr lang="ro-RO" smtClean="0"/>
              <a:t>12.03.2012 12:16</a:t>
            </a:fld>
            <a:endParaRPr lang="en-US"/>
          </a:p>
        </p:txBody>
      </p:sp>
      <p:sp>
        <p:nvSpPr>
          <p:cNvPr id="5" name="Substituent număr diapozitiv 4"/>
          <p:cNvSpPr>
            <a:spLocks noGrp="1"/>
          </p:cNvSpPr>
          <p:nvPr>
            <p:ph type="sldNum" sz="quarter" idx="12"/>
          </p:nvPr>
        </p:nvSpPr>
        <p:spPr/>
        <p:txBody>
          <a:bodyPr/>
          <a:lstStyle/>
          <a:p>
            <a:fld id="{7D5BC5DA-F1D7-4F15-8D07-CE628665C013}" type="slidenum">
              <a:rPr lang="en-US" smtClean="0"/>
              <a:pPr/>
              <a:t>9</a:t>
            </a:fld>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R_0702">
  <a:themeElements>
    <a:clrScheme name="Temă Offic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emă Office">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a:defRPr>
        </a:defPPr>
      </a:lstStyle>
    </a:lnDef>
  </a:objectDefaults>
  <a:extraClrSchemeLst>
    <a:extraClrScheme>
      <a:clrScheme name="Temă Offic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emă Offic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emă Offic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emă Offic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emă Offic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emă Offic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emă Offic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emă Offic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emă Offic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emă Offic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emă Offic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emă Offic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ă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TR_0702</Template>
  <TotalTime>776</TotalTime>
  <Words>4659</Words>
  <Application>Microsoft Office PowerPoint</Application>
  <PresentationFormat>Expunere pe ecran (4:3)</PresentationFormat>
  <Paragraphs>324</Paragraphs>
  <Slides>43</Slides>
  <Notes>5</Notes>
  <HiddenSlides>0</HiddenSlides>
  <MMClips>0</MMClips>
  <ScaleCrop>false</ScaleCrop>
  <HeadingPairs>
    <vt:vector size="4" baseType="variant">
      <vt:variant>
        <vt:lpstr>Temă</vt:lpstr>
      </vt:variant>
      <vt:variant>
        <vt:i4>1</vt:i4>
      </vt:variant>
      <vt:variant>
        <vt:lpstr>Titluri diapozitive</vt:lpstr>
      </vt:variant>
      <vt:variant>
        <vt:i4>43</vt:i4>
      </vt:variant>
    </vt:vector>
  </HeadingPairs>
  <TitlesOfParts>
    <vt:vector size="44" baseType="lpstr">
      <vt:lpstr>TR_0702</vt:lpstr>
      <vt:lpstr>ABORDAREA CONSTRUCTIVISTĂ A PROCESULUI DE PREDARE-ÎNVĂŢARE</vt:lpstr>
      <vt:lpstr>Exerciţiul 1 – “Problema celor nouă puncte”</vt:lpstr>
      <vt:lpstr>Exerciţiul 1 – “Problema celor nouă puncte” - soluţie</vt:lpstr>
      <vt:lpstr>Învăţarea şi memoria</vt:lpstr>
      <vt:lpstr>Învăţarea şi memoria</vt:lpstr>
      <vt:lpstr>Învăţarea şi memoria</vt:lpstr>
      <vt:lpstr>Învăţarea şi memoria</vt:lpstr>
      <vt:lpstr>Învăţarea şi memoria</vt:lpstr>
      <vt:lpstr>Sfaturi</vt:lpstr>
      <vt:lpstr>Exerciţiul 2 – “Exersează-ţi atenţia”</vt:lpstr>
      <vt:lpstr>Universul are peste 13 miliarde de ani?</vt:lpstr>
      <vt:lpstr>Clasificare</vt:lpstr>
      <vt:lpstr>Şcoala constructivistă</vt:lpstr>
      <vt:lpstr>Şcoala constructivistă</vt:lpstr>
      <vt:lpstr>Şcoala constructivistă</vt:lpstr>
      <vt:lpstr>Taxonomia lui Bloom</vt:lpstr>
      <vt:lpstr>Taxonomia lui Bloom</vt:lpstr>
      <vt:lpstr>Taxonomia lui Bloom</vt:lpstr>
      <vt:lpstr>Taxonomia lui Bloom</vt:lpstr>
      <vt:lpstr>Exemplu – Taxonomia lui Bloom</vt:lpstr>
      <vt:lpstr>Concluzii asupra exemplului</vt:lpstr>
      <vt:lpstr>Exerciţiul 3 – “Reflectează şi descrie!”</vt:lpstr>
      <vt:lpstr>Exerciţiul 3 – “Reflectează şi descrie!”</vt:lpstr>
      <vt:lpstr>Exerciţiul 3 – “Reflectează şi descrie!”</vt:lpstr>
      <vt:lpstr>Exerciţiul 3 – “Reflectează şi descrie!”</vt:lpstr>
      <vt:lpstr>Exerciţiul 3 – “Reflectează şi descrie!”</vt:lpstr>
      <vt:lpstr>Exerciţiul 3 – “Reflectează şi descrie!”</vt:lpstr>
      <vt:lpstr>Exerciţiul 3 – “Reflectează şi descrie!”</vt:lpstr>
      <vt:lpstr>Principiile învăţării din perspectiva şcolii constructiviste</vt:lpstr>
      <vt:lpstr>Principiile învăţării din perspectiva şcolii constructiviste</vt:lpstr>
      <vt:lpstr>Strategii (metode didactice) constructiviste</vt:lpstr>
      <vt:lpstr>Exerciţiul de înviorare 4 – “Completează enunţul…”</vt:lpstr>
      <vt:lpstr>Şcoala behavioristă: recompense şi motivaţie</vt:lpstr>
      <vt:lpstr>Principiile învăţării din perspectiva şcolii behavioriste</vt:lpstr>
      <vt:lpstr>Şcoala umanistă: satisfacerea nevoilor emoţionale ale elevului în procesul învăţării</vt:lpstr>
      <vt:lpstr>Principiile învăţării din perspectiva şcolii umaniste</vt:lpstr>
      <vt:lpstr>Principiile învăţării din perspectiva şcolii umaniste</vt:lpstr>
      <vt:lpstr>Principiile învăţării din perspectiva şcolii umaniste</vt:lpstr>
      <vt:lpstr>Exerciţiul 5 – “Avantaje vs. dezavantaje”</vt:lpstr>
      <vt:lpstr>Diapozitivul 40</vt:lpstr>
      <vt:lpstr>Activități constructiviste</vt:lpstr>
      <vt:lpstr>Activități constructiviste</vt:lpstr>
      <vt:lpstr>Exerciţiul 6 – “321”</vt:lpstr>
    </vt:vector>
  </TitlesOfParts>
  <Company>Unitate Scolara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METODE INTERACTIVE DE PREDARE-ÎNVĂŢARE</dc:title>
  <dc:creator>Lumy</dc:creator>
  <cp:lastModifiedBy>Luminita</cp:lastModifiedBy>
  <cp:revision>61</cp:revision>
  <dcterms:created xsi:type="dcterms:W3CDTF">2011-12-15T20:37:50Z</dcterms:created>
  <dcterms:modified xsi:type="dcterms:W3CDTF">2012-03-12T10:18:00Z</dcterms:modified>
</cp:coreProperties>
</file>